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308" r:id="rId2"/>
    <p:sldId id="309" r:id="rId3"/>
    <p:sldId id="258" r:id="rId4"/>
    <p:sldId id="310" r:id="rId5"/>
    <p:sldId id="280" r:id="rId6"/>
    <p:sldId id="311" r:id="rId7"/>
    <p:sldId id="276" r:id="rId8"/>
    <p:sldId id="312" r:id="rId9"/>
    <p:sldId id="281" r:id="rId10"/>
    <p:sldId id="282" r:id="rId11"/>
    <p:sldId id="283" r:id="rId12"/>
    <p:sldId id="284" r:id="rId13"/>
    <p:sldId id="313" r:id="rId14"/>
    <p:sldId id="278" r:id="rId15"/>
    <p:sldId id="314" r:id="rId16"/>
    <p:sldId id="291" r:id="rId17"/>
    <p:sldId id="315" r:id="rId18"/>
    <p:sldId id="293" r:id="rId19"/>
    <p:sldId id="316" r:id="rId20"/>
    <p:sldId id="290" r:id="rId21"/>
    <p:sldId id="317" r:id="rId22"/>
    <p:sldId id="324" r:id="rId23"/>
    <p:sldId id="325" r:id="rId24"/>
    <p:sldId id="326" r:id="rId25"/>
    <p:sldId id="327" r:id="rId26"/>
    <p:sldId id="298" r:id="rId27"/>
    <p:sldId id="318" r:id="rId28"/>
    <p:sldId id="294" r:id="rId29"/>
    <p:sldId id="320" r:id="rId30"/>
    <p:sldId id="299" r:id="rId31"/>
    <p:sldId id="321" r:id="rId32"/>
    <p:sldId id="300" r:id="rId33"/>
    <p:sldId id="337" r:id="rId34"/>
    <p:sldId id="328" r:id="rId35"/>
    <p:sldId id="330" r:id="rId36"/>
    <p:sldId id="336" r:id="rId37"/>
    <p:sldId id="331" r:id="rId38"/>
    <p:sldId id="332" r:id="rId39"/>
    <p:sldId id="333" r:id="rId40"/>
    <p:sldId id="334" r:id="rId41"/>
    <p:sldId id="335" r:id="rId42"/>
    <p:sldId id="31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/>
    <p:restoredTop sz="91352"/>
  </p:normalViewPr>
  <p:slideViewPr>
    <p:cSldViewPr snapToGrid="0" snapToObjects="1">
      <p:cViewPr varScale="1">
        <p:scale>
          <a:sx n="108" d="100"/>
          <a:sy n="108" d="100"/>
        </p:scale>
        <p:origin x="20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334CE-7D79-9F4F-AF39-07812634BBCA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BBB62-1976-E744-A024-4A04C1408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7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optional.</a:t>
            </a:r>
            <a:r>
              <a:rPr lang="en-US" baseline="0" dirty="0"/>
              <a:t>  If you are having students write the words and definitions in a DVT- then I would </a:t>
            </a:r>
            <a:r>
              <a:rPr lang="en-US" baseline="0" dirty="0" err="1"/>
              <a:t>recomment</a:t>
            </a:r>
            <a:r>
              <a:rPr lang="en-US" baseline="0" dirty="0"/>
              <a:t> having them connect it to the story as a review activity.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BBB62-1976-E744-A024-4A04C14082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</a:t>
            </a:r>
            <a:r>
              <a:rPr lang="en-US" baseline="0" dirty="0"/>
              <a:t> Stolen Party people think they are superior or better.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BBB62-1976-E744-A024-4A04C14082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</a:t>
            </a:r>
            <a:r>
              <a:rPr lang="en-US" baseline="0" dirty="0"/>
              <a:t> Stolen Party people think they are superior or better.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BBB62-1976-E744-A024-4A04C14082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1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</a:t>
            </a:r>
            <a:r>
              <a:rPr lang="en-US" baseline="0" dirty="0"/>
              <a:t> Stolen Party people think they are superior or better.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BBB62-1976-E744-A024-4A04C14082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</a:t>
            </a:r>
            <a:r>
              <a:rPr lang="en-US" baseline="0" dirty="0"/>
              <a:t> Stolen Party people think they are superior or better.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BBB62-1976-E744-A024-4A04C14082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</a:t>
            </a:r>
            <a:r>
              <a:rPr lang="en-US" baseline="0" dirty="0"/>
              <a:t> Stolen Party people think they are superior or better.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BBB62-1976-E744-A024-4A04C14082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85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optional.</a:t>
            </a:r>
            <a:r>
              <a:rPr lang="en-US" baseline="0" dirty="0"/>
              <a:t>  If you are having students write the words and definitions in a DVT- then I would </a:t>
            </a:r>
            <a:r>
              <a:rPr lang="en-US" baseline="0" dirty="0" err="1"/>
              <a:t>recomment</a:t>
            </a:r>
            <a:r>
              <a:rPr lang="en-US" baseline="0"/>
              <a:t> having them connect it to the story as a review activity.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BBB62-1976-E744-A024-4A04C14082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BBB62-1976-E744-A024-4A04C14082C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6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3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3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4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3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8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451F-F8CA-B44D-BDAD-E5DF1BF814D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3445-54C4-594C-9952-F450F72FD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46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Week 4</a:t>
            </a:r>
            <a:br>
              <a:rPr lang="en-US" b="1" i="1" dirty="0"/>
            </a:br>
            <a:r>
              <a:rPr lang="en-US" b="1" i="1" dirty="0"/>
              <a:t>Theme Vocabulary</a:t>
            </a:r>
            <a:br>
              <a:rPr lang="en-US" b="1" i="1" dirty="0"/>
            </a:br>
            <a:br>
              <a:rPr lang="en-US" b="1" i="1" dirty="0"/>
            </a:br>
            <a:r>
              <a:rPr lang="en-US" b="1" i="1" dirty="0"/>
              <a:t>Step 1. Selecting the Words</a:t>
            </a:r>
            <a:br>
              <a:rPr lang="en-US" b="1" i="1" dirty="0"/>
            </a:br>
            <a:r>
              <a:rPr lang="en-US" b="1" i="1" dirty="0">
                <a:solidFill>
                  <a:srgbClr val="0070C0"/>
                </a:solidFill>
              </a:rPr>
              <a:t>secretive</a:t>
            </a:r>
            <a:br>
              <a:rPr lang="en-US" b="1" i="1" dirty="0">
                <a:solidFill>
                  <a:srgbClr val="0070C0"/>
                </a:solidFill>
              </a:rPr>
            </a:br>
            <a:r>
              <a:rPr lang="en-US" b="1" i="1" dirty="0">
                <a:solidFill>
                  <a:srgbClr val="0070C0"/>
                </a:solidFill>
              </a:rPr>
              <a:t>superior</a:t>
            </a:r>
            <a:br>
              <a:rPr lang="en-US" b="1" i="1" dirty="0">
                <a:solidFill>
                  <a:srgbClr val="0070C0"/>
                </a:solidFill>
              </a:rPr>
            </a:br>
            <a:r>
              <a:rPr lang="en-US" b="1" i="1" dirty="0">
                <a:solidFill>
                  <a:srgbClr val="0070C0"/>
                </a:solidFill>
              </a:rPr>
              <a:t>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4296331"/>
            <a:ext cx="4013200" cy="246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274638"/>
            <a:ext cx="8420793" cy="1143000"/>
          </a:xfrm>
        </p:spPr>
        <p:txBody>
          <a:bodyPr>
            <a:normAutofit/>
          </a:bodyPr>
          <a:lstStyle/>
          <a:p>
            <a:r>
              <a:rPr lang="en-US" sz="3200" dirty="0"/>
              <a:t>B:  Who does not have a secretive smile?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A:  I think _________ does not have a secretive smile because ________________.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539081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32" y="1845733"/>
            <a:ext cx="2885017" cy="20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A:  What would make you be highly secretive?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0070C0"/>
                </a:solidFill>
              </a:rPr>
              <a:t>Your best friend told you he had a crush on a girl.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0000"/>
                </a:solidFill>
              </a:rPr>
              <a:t>You accidentally took a pencil off of your friend’s desk.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276" y="5587554"/>
            <a:ext cx="8286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B:  I would be highly secretive if I __________________ because _____________.</a:t>
            </a:r>
          </a:p>
        </p:txBody>
      </p:sp>
    </p:spTree>
    <p:extLst>
      <p:ext uri="{BB962C8B-B14F-4D97-AF65-F5344CB8AC3E}">
        <p14:creationId xmlns:p14="http://schemas.microsoft.com/office/powerpoint/2010/main" val="66736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B:  What would make you be highly secretive?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0070C0"/>
                </a:solidFill>
              </a:rPr>
              <a:t>You borrowed your sister’s shirt without asking.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0000"/>
                </a:solidFill>
              </a:rPr>
              <a:t>You had a party while your parents were out of town.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276" y="5587554"/>
            <a:ext cx="8286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A:  I would be highly secretive if I __________________ because 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10293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6. Review, Review,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27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Come up with an example of when you might want to be secret</a:t>
            </a:r>
            <a:r>
              <a:rPr lang="en-US" sz="3200" dirty="0">
                <a:solidFill>
                  <a:srgbClr val="FFC000"/>
                </a:solidFill>
              </a:rPr>
              <a:t>ive</a:t>
            </a:r>
            <a:r>
              <a:rPr lang="en-US" sz="32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20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/>
              <a:t>Example:  </a:t>
            </a:r>
            <a:r>
              <a:rPr lang="en-US" dirty="0"/>
              <a:t>I would be secretive if I heard a rumor about a friend, and I didn’t want them to find out.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 minutes until you share.  Extra time?  Add an illustration from google images.  Extra Extra Time? Practice saying your sentence: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would be secretive if I____________________.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237615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/>
          <a:lstStyle/>
          <a:p>
            <a:r>
              <a:rPr lang="en-US" b="1" i="1" dirty="0"/>
              <a:t>Step 2. Introduce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6672" y="1294498"/>
            <a:ext cx="5725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THEME WORD TWO: superior</a:t>
            </a:r>
          </a:p>
        </p:txBody>
      </p:sp>
    </p:spTree>
    <p:extLst>
      <p:ext uri="{BB962C8B-B14F-4D97-AF65-F5344CB8AC3E}">
        <p14:creationId xmlns:p14="http://schemas.microsoft.com/office/powerpoint/2010/main" val="526267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superi</a:t>
            </a:r>
            <a:r>
              <a:rPr lang="en-US" dirty="0">
                <a:solidFill>
                  <a:srgbClr val="FFC000"/>
                </a:solidFill>
              </a:rPr>
              <a:t>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superi</a:t>
            </a:r>
            <a:r>
              <a:rPr lang="en-US" dirty="0">
                <a:solidFill>
                  <a:srgbClr val="FFC000"/>
                </a:solidFill>
              </a:rPr>
              <a:t>or</a:t>
            </a:r>
            <a:r>
              <a:rPr lang="en-US" dirty="0"/>
              <a:t> skill </a:t>
            </a:r>
          </a:p>
          <a:p>
            <a:r>
              <a:rPr lang="en-US" dirty="0"/>
              <a:t>superi</a:t>
            </a:r>
            <a:r>
              <a:rPr lang="en-US" dirty="0">
                <a:solidFill>
                  <a:srgbClr val="FFC000"/>
                </a:solidFill>
              </a:rPr>
              <a:t>or</a:t>
            </a:r>
            <a:r>
              <a:rPr lang="en-US" dirty="0"/>
              <a:t> product</a:t>
            </a:r>
          </a:p>
          <a:p>
            <a:r>
              <a:rPr lang="en-US" dirty="0"/>
              <a:t>clearly superi</a:t>
            </a:r>
            <a:r>
              <a:rPr lang="en-US" dirty="0">
                <a:solidFill>
                  <a:srgbClr val="FFC000"/>
                </a:solidFill>
              </a:rPr>
              <a:t>or</a:t>
            </a:r>
          </a:p>
          <a:p>
            <a:r>
              <a:rPr lang="en-US" dirty="0"/>
              <a:t>far superi</a:t>
            </a:r>
            <a:r>
              <a:rPr lang="en-US" dirty="0">
                <a:solidFill>
                  <a:srgbClr val="FFC000"/>
                </a:solidFill>
              </a:rPr>
              <a:t>or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450542"/>
            <a:ext cx="8364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Can you think of any other words with the suffix –</a:t>
            </a:r>
            <a:r>
              <a:rPr lang="en-US" sz="3200" dirty="0">
                <a:solidFill>
                  <a:srgbClr val="FFC000"/>
                </a:solidFill>
              </a:rPr>
              <a:t>or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78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Step 3. Rate Your Word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3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Rate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1- I don’t know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 I’ve heard it, but I don’t know the meaning.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3- I can use it in a sentence.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4-  I can teach it to the class.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0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4. Explanation and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/>
          <a:lstStyle/>
          <a:p>
            <a:r>
              <a:rPr lang="en-US" b="1" i="1" dirty="0"/>
              <a:t>Step 2. Introduce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4624" y="1294498"/>
            <a:ext cx="5734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THEME WORD ONE: secretive</a:t>
            </a:r>
          </a:p>
        </p:txBody>
      </p:sp>
    </p:spTree>
    <p:extLst>
      <p:ext uri="{BB962C8B-B14F-4D97-AF65-F5344CB8AC3E}">
        <p14:creationId xmlns:p14="http://schemas.microsoft.com/office/powerpoint/2010/main" val="282350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superi</a:t>
            </a:r>
            <a:r>
              <a:rPr lang="en-US" dirty="0">
                <a:solidFill>
                  <a:srgbClr val="FFC000"/>
                </a:solidFill>
              </a:rPr>
              <a:t>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If something or someone is </a:t>
            </a:r>
            <a:r>
              <a:rPr lang="en-US" b="1"/>
              <a:t>superior</a:t>
            </a:r>
            <a:r>
              <a:rPr lang="en-US"/>
              <a:t> it is better than something else.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2976563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Example from “The Stolen Party”</a:t>
            </a:r>
          </a:p>
          <a:p>
            <a:endParaRPr lang="en-US" sz="2400" dirty="0"/>
          </a:p>
          <a:p>
            <a:r>
              <a:rPr lang="en-US" sz="2400" dirty="0"/>
              <a:t>“The mother swung around and </a:t>
            </a:r>
            <a:r>
              <a:rPr lang="en-US" sz="2400" i="1" u="sng" dirty="0"/>
              <a:t>pompously*</a:t>
            </a:r>
            <a:r>
              <a:rPr lang="en-US" sz="2400" dirty="0"/>
              <a:t> put her hands on her hips.”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38918" y="5199529"/>
            <a:ext cx="3245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*You do something pompously if you think you are superior.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3107293"/>
            <a:ext cx="3022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3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5. Interact with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5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Which product is far superior?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209" y="1992313"/>
            <a:ext cx="4495800" cy="180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89413">
            <a:off x="2988609" y="1600200"/>
            <a:ext cx="2857500" cy="2857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2635" y="5382870"/>
            <a:ext cx="6731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________ is clearly superior because _______________________________. </a:t>
            </a:r>
          </a:p>
        </p:txBody>
      </p:sp>
    </p:spTree>
    <p:extLst>
      <p:ext uri="{BB962C8B-B14F-4D97-AF65-F5344CB8AC3E}">
        <p14:creationId xmlns:p14="http://schemas.microsoft.com/office/powerpoint/2010/main" val="65021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Which restaurant is far superior?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2635" y="5382870"/>
            <a:ext cx="6731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________ is clearly superior because _______________________________.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51" y="1764179"/>
            <a:ext cx="3276600" cy="2476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508" y="141763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08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Which vehicle is superior?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2635" y="5382870"/>
            <a:ext cx="6731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________ is clearly superior because _______________________________.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31227"/>
            <a:ext cx="4384638" cy="2606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871" y="2383677"/>
            <a:ext cx="3368929" cy="20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74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Which console is superior?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2635" y="5382870"/>
            <a:ext cx="6731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________ is clearly superior because _______________________________.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73996"/>
            <a:ext cx="4559300" cy="2553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0" y="211555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63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Who has superior skill?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2635" y="5382870"/>
            <a:ext cx="67313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________ has superior skill my evidence is ______________________.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4753" y="1757083"/>
            <a:ext cx="30838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2F92"/>
                </a:solidFill>
              </a:rPr>
              <a:t>Beyoncé</a:t>
            </a:r>
          </a:p>
          <a:p>
            <a:endParaRPr lang="en-US" sz="3200" b="1" i="1" dirty="0">
              <a:solidFill>
                <a:srgbClr val="FF2F92"/>
              </a:solidFill>
            </a:endParaRPr>
          </a:p>
          <a:p>
            <a:r>
              <a:rPr lang="en-US" sz="3200" b="1" i="1" dirty="0"/>
              <a:t>OR</a:t>
            </a:r>
            <a:r>
              <a:rPr lang="en-US" sz="3200" b="1" i="1" dirty="0">
                <a:solidFill>
                  <a:srgbClr val="FF2F92"/>
                </a:solidFill>
              </a:rPr>
              <a:t> </a:t>
            </a:r>
          </a:p>
          <a:p>
            <a:endParaRPr lang="en-US" sz="3200" b="1" i="1" dirty="0">
              <a:solidFill>
                <a:srgbClr val="FF2F92"/>
              </a:solidFill>
            </a:endParaRPr>
          </a:p>
          <a:p>
            <a:r>
              <a:rPr lang="en-US" sz="3200" b="1" i="1" dirty="0">
                <a:solidFill>
                  <a:srgbClr val="FF2F92"/>
                </a:solidFill>
              </a:rPr>
              <a:t>Rihanna</a:t>
            </a:r>
          </a:p>
        </p:txBody>
      </p:sp>
    </p:spTree>
    <p:extLst>
      <p:ext uri="{BB962C8B-B14F-4D97-AF65-F5344CB8AC3E}">
        <p14:creationId xmlns:p14="http://schemas.microsoft.com/office/powerpoint/2010/main" val="1048956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6. Review, Review,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15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/>
              <a:t>Come up with an example of a time when you felt superior OR when you were around someone who felt superior: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20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/>
              <a:t>Example:  </a:t>
            </a:r>
            <a:r>
              <a:rPr lang="en-US" dirty="0"/>
              <a:t>My friend thought he was superior at tennis, but he challenged me to a game, and I won! </a:t>
            </a:r>
          </a:p>
          <a:p>
            <a:pPr marL="0" indent="0" algn="ctr">
              <a:buNone/>
            </a:pPr>
            <a:r>
              <a:rPr lang="en-US" dirty="0"/>
              <a:t>3 minutes until you share.  Extra time?  Add an illustration from google images.  Extra Extra Time? Practice saying your sentence: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felt superior when____________________.</a:t>
            </a:r>
          </a:p>
          <a:p>
            <a:pPr marL="0" indent="0">
              <a:buNone/>
            </a:pPr>
            <a:r>
              <a:rPr lang="en-US" dirty="0"/>
              <a:t>__________thought he/she was superior when___________________.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480185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/>
          <a:lstStyle/>
          <a:p>
            <a:r>
              <a:rPr lang="en-US" b="1" i="1" dirty="0"/>
              <a:t>Step 2. Introduce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4604" y="1294498"/>
            <a:ext cx="5322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THEME WORD THREE</a:t>
            </a:r>
            <a:r>
              <a:rPr lang="en-US" sz="3600"/>
              <a:t>: class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076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</a:t>
            </a:r>
            <a:r>
              <a:rPr lang="en-US" dirty="0">
                <a:solidFill>
                  <a:srgbClr val="FFC000"/>
                </a:solidFill>
              </a:rPr>
              <a:t>ive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</a:t>
            </a:r>
          </a:p>
          <a:p>
            <a:r>
              <a:rPr lang="en-US" dirty="0"/>
              <a:t>secret</a:t>
            </a:r>
            <a:r>
              <a:rPr lang="en-US" dirty="0">
                <a:solidFill>
                  <a:srgbClr val="FFC000"/>
                </a:solidFill>
              </a:rPr>
              <a:t>ly</a:t>
            </a:r>
          </a:p>
          <a:p>
            <a:r>
              <a:rPr lang="en-US" dirty="0"/>
              <a:t>secretive smile</a:t>
            </a:r>
          </a:p>
          <a:p>
            <a:r>
              <a:rPr lang="en-US" dirty="0"/>
              <a:t>highly secret</a:t>
            </a:r>
            <a:r>
              <a:rPr lang="en-US" dirty="0">
                <a:solidFill>
                  <a:srgbClr val="FFC000"/>
                </a:solidFill>
              </a:rPr>
              <a:t>ive </a:t>
            </a:r>
          </a:p>
          <a:p>
            <a:r>
              <a:rPr lang="en-US" dirty="0"/>
              <a:t>family secret</a:t>
            </a:r>
          </a:p>
          <a:p>
            <a:r>
              <a:rPr lang="en-US" dirty="0"/>
              <a:t>keep a secret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450542"/>
            <a:ext cx="8364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Can you think of any other words with the suffix –</a:t>
            </a:r>
            <a:r>
              <a:rPr lang="en-US" sz="3200" dirty="0">
                <a:solidFill>
                  <a:srgbClr val="FFC000"/>
                </a:solidFill>
              </a:rPr>
              <a:t>ive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0636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class </a:t>
            </a:r>
          </a:p>
          <a:p>
            <a:r>
              <a:rPr lang="en-US" dirty="0"/>
              <a:t>middle class </a:t>
            </a:r>
          </a:p>
          <a:p>
            <a:r>
              <a:rPr lang="en-US" dirty="0"/>
              <a:t>upper class </a:t>
            </a:r>
          </a:p>
          <a:p>
            <a:r>
              <a:rPr lang="en-US" dirty="0"/>
              <a:t>high class </a:t>
            </a:r>
          </a:p>
        </p:txBody>
      </p:sp>
    </p:spTree>
    <p:extLst>
      <p:ext uri="{BB962C8B-B14F-4D97-AF65-F5344CB8AC3E}">
        <p14:creationId xmlns:p14="http://schemas.microsoft.com/office/powerpoint/2010/main" val="1515584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Step 3. Rate Your Word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2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Rate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1- I don’t know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 I’ve heard it, but I don’t know the meaning.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3- I can use it in a sentence.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4-  I can teach it to the class.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0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4. Explanation and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86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88900"/>
            <a:ext cx="8229600" cy="1143000"/>
          </a:xfrm>
        </p:spPr>
        <p:txBody>
          <a:bodyPr/>
          <a:lstStyle/>
          <a:p>
            <a:r>
              <a:rPr lang="en-US" dirty="0"/>
              <a:t>class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1" y="1004048"/>
            <a:ext cx="8330079" cy="4726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Class is how people in a society are divided into groups based on their jobs, income, education.  </a:t>
            </a:r>
          </a:p>
          <a:p>
            <a:pPr marL="0" indent="0">
              <a:buNone/>
            </a:pPr>
            <a:r>
              <a:rPr lang="en-US" b="1" dirty="0"/>
              <a:t>Example: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5000" y="2904565"/>
          <a:ext cx="7734300" cy="2929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79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lower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working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middle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upper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1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268" y="4273551"/>
            <a:ext cx="1854032" cy="1457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273551"/>
            <a:ext cx="1697763" cy="1560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0" y="4264852"/>
            <a:ext cx="1254465" cy="1675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793" y="4482676"/>
            <a:ext cx="1776547" cy="10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62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“The Stolen Party”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Rosaura’s mom thinks Luciana is _______________ class.  She says, “It is a rich people’s party.”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3257550"/>
            <a:ext cx="2540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26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5. Interact with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5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class do you think these people are labeled with?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are _________________ class because_______________________________.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75" y="1600200"/>
            <a:ext cx="4784725" cy="33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63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class do you think these people are labeled with?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are _________________ class because_______________________________.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1" y="1417638"/>
            <a:ext cx="5347042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21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class do you think these people are labeled with?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are </a:t>
            </a:r>
            <a:r>
              <a:rPr lang="en-US"/>
              <a:t>_________________ class because</a:t>
            </a:r>
            <a:r>
              <a:rPr lang="en-US" dirty="0"/>
              <a:t>_______________________________.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600200"/>
            <a:ext cx="3571875" cy="32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3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Step 3. Rate Your Word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31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class do you think these people are labeled with?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Before they were famous: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are _________________ class because_______________________________.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25" y="1600200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54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class do you think these people are labeled with?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are _________________ class because_______________________________.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746" y="1790700"/>
            <a:ext cx="4484904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97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6. Review, Review,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Rate your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1- I don’t know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 I’ve heard it, but I don’t know the meaning.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3- I can use it in a sentence.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4-  I can teach it to the class.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0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4. Explanation and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</a:t>
            </a:r>
            <a:r>
              <a:rPr lang="en-US" dirty="0">
                <a:solidFill>
                  <a:srgbClr val="FFC000"/>
                </a:solidFill>
              </a:rPr>
              <a:t>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are </a:t>
            </a:r>
            <a:r>
              <a:rPr lang="en-US" b="1" dirty="0"/>
              <a:t>secretive</a:t>
            </a:r>
            <a:r>
              <a:rPr lang="en-US" dirty="0"/>
              <a:t>, you like to have secrets and to keep your thoughts, feelings, or actions hidden from others.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9280" y="3243723"/>
            <a:ext cx="4178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 from </a:t>
            </a:r>
            <a:r>
              <a:rPr lang="en-US" sz="2400" b="1" i="1" dirty="0"/>
              <a:t>The Stolen Party</a:t>
            </a:r>
          </a:p>
          <a:p>
            <a:endParaRPr lang="en-US" sz="2400" b="1" dirty="0"/>
          </a:p>
          <a:p>
            <a:r>
              <a:rPr lang="en-US" sz="2400" b="1" dirty="0"/>
              <a:t>“</a:t>
            </a:r>
            <a:r>
              <a:rPr lang="en-US" sz="2400" dirty="0"/>
              <a:t>Luciana put on a </a:t>
            </a:r>
            <a:r>
              <a:rPr lang="en-US" sz="2400" i="1" dirty="0"/>
              <a:t>secretive</a:t>
            </a:r>
            <a:r>
              <a:rPr lang="en-US" sz="2400" dirty="0"/>
              <a:t> look and whispered into Rosaura's ear, ‘He's in the kitchen. But don't tell anyone, because it's a surprise!’”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3416634"/>
            <a:ext cx="4070350" cy="28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9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218916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/>
              <a:t>Step 5. Interact with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87" y="3332163"/>
            <a:ext cx="44958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7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274638"/>
            <a:ext cx="8420793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A:  Who has a secretive smile?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B:  I think _________ has a secretive smile because ________________.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4" y="1417638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66" y="1828800"/>
            <a:ext cx="28067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63" y="1244600"/>
            <a:ext cx="2483771" cy="166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1043</Words>
  <Application>Microsoft Macintosh PowerPoint</Application>
  <PresentationFormat>On-screen Show (4:3)</PresentationFormat>
  <Paragraphs>220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Week 4 Theme Vocabulary  Step 1. Selecting the Words secretive superior class</vt:lpstr>
      <vt:lpstr>Step 2. Introduce the Word</vt:lpstr>
      <vt:lpstr>secretive </vt:lpstr>
      <vt:lpstr>Step 3. Rate Your Word Knowledge</vt:lpstr>
      <vt:lpstr>Rate your Knowledge</vt:lpstr>
      <vt:lpstr>Step 4. Explanation and Example</vt:lpstr>
      <vt:lpstr>secretive</vt:lpstr>
      <vt:lpstr>Step 5. Interact with the Word</vt:lpstr>
      <vt:lpstr>A:  Who has a secretive smile?</vt:lpstr>
      <vt:lpstr>B:  Who does not have a secretive smile?</vt:lpstr>
      <vt:lpstr>A:  What would make you be highly secretive?</vt:lpstr>
      <vt:lpstr>B:  What would make you be highly secretive?</vt:lpstr>
      <vt:lpstr>Step 6. Review, Review, Review</vt:lpstr>
      <vt:lpstr>Come up with an example of when you might want to be secretive:</vt:lpstr>
      <vt:lpstr>Step 2. Introduce the Word</vt:lpstr>
      <vt:lpstr>superior </vt:lpstr>
      <vt:lpstr>Step 3. Rate Your Word Knowledge</vt:lpstr>
      <vt:lpstr>Rate your Knowledge</vt:lpstr>
      <vt:lpstr>Step 4. Explanation and Example</vt:lpstr>
      <vt:lpstr>superior</vt:lpstr>
      <vt:lpstr>Step 5. Interact with the Word</vt:lpstr>
      <vt:lpstr>Which product is far superior?</vt:lpstr>
      <vt:lpstr>Which restaurant is far superior?</vt:lpstr>
      <vt:lpstr>Which vehicle is superior?</vt:lpstr>
      <vt:lpstr>Which console is superior?</vt:lpstr>
      <vt:lpstr>Who has superior skill?</vt:lpstr>
      <vt:lpstr>Step 6. Review, Review, Review</vt:lpstr>
      <vt:lpstr>Come up with an example of a time when you felt superior OR when you were around someone who felt superior:</vt:lpstr>
      <vt:lpstr>Step 2. Introduce the Word</vt:lpstr>
      <vt:lpstr>class </vt:lpstr>
      <vt:lpstr>Step 3. Rate Your Word Knowledge</vt:lpstr>
      <vt:lpstr>Rate your Knowledge</vt:lpstr>
      <vt:lpstr>Step 4. Explanation and Example</vt:lpstr>
      <vt:lpstr>class </vt:lpstr>
      <vt:lpstr>Example from “The Stolen Party”</vt:lpstr>
      <vt:lpstr>Step 5. Interact with the Word</vt:lpstr>
      <vt:lpstr>Which class do you think these people are labeled with? </vt:lpstr>
      <vt:lpstr>Which class do you think these people are labeled with? </vt:lpstr>
      <vt:lpstr>Which class do you think these people are labeled with? </vt:lpstr>
      <vt:lpstr>Which class do you think these people are labeled with? </vt:lpstr>
      <vt:lpstr>Which class do you think these people are labeled with? </vt:lpstr>
      <vt:lpstr>Step 6. Review, Review,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</dc:title>
  <dc:creator>Lindsay Young</dc:creator>
  <cp:lastModifiedBy>Young, Lindsay</cp:lastModifiedBy>
  <cp:revision>27</cp:revision>
  <dcterms:created xsi:type="dcterms:W3CDTF">2015-10-18T19:43:07Z</dcterms:created>
  <dcterms:modified xsi:type="dcterms:W3CDTF">2026-03-27T21:15:39Z</dcterms:modified>
</cp:coreProperties>
</file>