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46" r:id="rId2"/>
    <p:sldId id="332" r:id="rId3"/>
    <p:sldId id="358" r:id="rId4"/>
    <p:sldId id="368" r:id="rId5"/>
    <p:sldId id="319" r:id="rId6"/>
    <p:sldId id="258" r:id="rId7"/>
    <p:sldId id="335" r:id="rId8"/>
    <p:sldId id="369" r:id="rId9"/>
    <p:sldId id="334" r:id="rId10"/>
    <p:sldId id="370" r:id="rId11"/>
    <p:sldId id="371" r:id="rId12"/>
    <p:sldId id="372" r:id="rId13"/>
    <p:sldId id="373" r:id="rId14"/>
    <p:sldId id="338" r:id="rId15"/>
    <p:sldId id="349" r:id="rId16"/>
    <p:sldId id="340" r:id="rId17"/>
    <p:sldId id="374" r:id="rId18"/>
    <p:sldId id="375" r:id="rId19"/>
    <p:sldId id="342" r:id="rId20"/>
    <p:sldId id="351" r:id="rId21"/>
    <p:sldId id="376" r:id="rId22"/>
    <p:sldId id="352" r:id="rId23"/>
    <p:sldId id="353" r:id="rId24"/>
    <p:sldId id="377" r:id="rId25"/>
    <p:sldId id="354" r:id="rId26"/>
    <p:sldId id="355" r:id="rId27"/>
    <p:sldId id="3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5"/>
    <p:restoredTop sz="94514"/>
  </p:normalViewPr>
  <p:slideViewPr>
    <p:cSldViewPr snapToGrid="0" snapToObjects="1">
      <p:cViewPr varScale="1">
        <p:scale>
          <a:sx n="104" d="100"/>
          <a:sy n="104" d="100"/>
        </p:scale>
        <p:origin x="2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F0FB5-0FA7-9346-9D70-990359432435}"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8CA0C-3592-9944-9BF5-FDDD8785CA8C}" type="slidenum">
              <a:rPr lang="en-US" smtClean="0"/>
              <a:t>‹#›</a:t>
            </a:fld>
            <a:endParaRPr lang="en-US"/>
          </a:p>
        </p:txBody>
      </p:sp>
    </p:spTree>
    <p:extLst>
      <p:ext uri="{BB962C8B-B14F-4D97-AF65-F5344CB8AC3E}">
        <p14:creationId xmlns:p14="http://schemas.microsoft.com/office/powerpoint/2010/main" val="1051611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open their flash drives.</a:t>
            </a:r>
          </a:p>
          <a:p>
            <a:r>
              <a:rPr lang="en-US" dirty="0" smtClean="0"/>
              <a:t>These</a:t>
            </a:r>
            <a:r>
              <a:rPr lang="en-US" baseline="0" dirty="0" smtClean="0"/>
              <a:t> slides would be taught over a number of days. They will probably take multiple weeks for students to complete since this is their first exposure to these concepts.</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a:t>
            </a:fld>
            <a:endParaRPr lang="en-US"/>
          </a:p>
        </p:txBody>
      </p:sp>
    </p:spTree>
    <p:extLst>
      <p:ext uri="{BB962C8B-B14F-4D97-AF65-F5344CB8AC3E}">
        <p14:creationId xmlns:p14="http://schemas.microsoft.com/office/powerpoint/2010/main" val="197759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Assign</a:t>
            </a:r>
            <a:r>
              <a:rPr lang="en-US" baseline="0" dirty="0" smtClean="0"/>
              <a:t> students A, B, &amp; C have them practice introducing themselves formally</a:t>
            </a: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18</a:t>
            </a:fld>
            <a:endParaRPr lang="en-US"/>
          </a:p>
        </p:txBody>
      </p:sp>
    </p:spTree>
    <p:extLst>
      <p:ext uri="{BB962C8B-B14F-4D97-AF65-F5344CB8AC3E}">
        <p14:creationId xmlns:p14="http://schemas.microsoft.com/office/powerpoint/2010/main" val="17795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20</a:t>
            </a:fld>
            <a:endParaRPr lang="en-US"/>
          </a:p>
        </p:txBody>
      </p:sp>
    </p:spTree>
    <p:extLst>
      <p:ext uri="{BB962C8B-B14F-4D97-AF65-F5344CB8AC3E}">
        <p14:creationId xmlns:p14="http://schemas.microsoft.com/office/powerpoint/2010/main" val="211057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23</a:t>
            </a:fld>
            <a:endParaRPr lang="en-US"/>
          </a:p>
        </p:txBody>
      </p:sp>
    </p:spTree>
    <p:extLst>
      <p:ext uri="{BB962C8B-B14F-4D97-AF65-F5344CB8AC3E}">
        <p14:creationId xmlns:p14="http://schemas.microsoft.com/office/powerpoint/2010/main" val="29448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26</a:t>
            </a:fld>
            <a:endParaRPr lang="en-US"/>
          </a:p>
        </p:txBody>
      </p:sp>
    </p:spTree>
    <p:extLst>
      <p:ext uri="{BB962C8B-B14F-4D97-AF65-F5344CB8AC3E}">
        <p14:creationId xmlns:p14="http://schemas.microsoft.com/office/powerpoint/2010/main" val="149093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options:  give students 1 minute and have them write down as many words with graph as they can, or ask someone to lead you through LINCS with graph (on next slide), and then go around the room asking each person to give one word that contains this root.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2</a:t>
            </a:fld>
            <a:endParaRPr lang="en-US"/>
          </a:p>
        </p:txBody>
      </p:sp>
    </p:spTree>
    <p:extLst>
      <p:ext uri="{BB962C8B-B14F-4D97-AF65-F5344CB8AC3E}">
        <p14:creationId xmlns:p14="http://schemas.microsoft.com/office/powerpoint/2010/main" val="423810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preview of all the words students will</a:t>
            </a:r>
            <a:r>
              <a:rPr lang="en-US" baseline="0" dirty="0" smtClean="0"/>
              <a:t> have a better understanding of if they learn “ject”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5</a:t>
            </a:fld>
            <a:endParaRPr lang="en-US"/>
          </a:p>
        </p:txBody>
      </p:sp>
    </p:spTree>
    <p:extLst>
      <p:ext uri="{BB962C8B-B14F-4D97-AF65-F5344CB8AC3E}">
        <p14:creationId xmlns:p14="http://schemas.microsoft.com/office/powerpoint/2010/main" val="121998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½ the class do sentence number 1 and ½ the class do sentence number 2.</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6</a:t>
            </a:fld>
            <a:endParaRPr lang="en-US"/>
          </a:p>
        </p:txBody>
      </p:sp>
    </p:spTree>
    <p:extLst>
      <p:ext uri="{BB962C8B-B14F-4D97-AF65-F5344CB8AC3E}">
        <p14:creationId xmlns:p14="http://schemas.microsoft.com/office/powerpoint/2010/main" val="2079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r>
              <a:rPr lang="en-US" b="1" baseline="0" dirty="0" smtClean="0"/>
              <a:t>Have a brief conversation about how literal meaning “to lead away” doesn’t capture the essence (connotation) of the word.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7</a:t>
            </a:fld>
            <a:endParaRPr lang="en-US"/>
          </a:p>
        </p:txBody>
      </p:sp>
    </p:spTree>
    <p:extLst>
      <p:ext uri="{BB962C8B-B14F-4D97-AF65-F5344CB8AC3E}">
        <p14:creationId xmlns:p14="http://schemas.microsoft.com/office/powerpoint/2010/main" val="142768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9</a:t>
            </a:fld>
            <a:endParaRPr lang="en-US"/>
          </a:p>
        </p:txBody>
      </p:sp>
    </p:spTree>
    <p:extLst>
      <p:ext uri="{BB962C8B-B14F-4D97-AF65-F5344CB8AC3E}">
        <p14:creationId xmlns:p14="http://schemas.microsoft.com/office/powerpoint/2010/main" val="162141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10</a:t>
            </a:fld>
            <a:endParaRPr lang="en-US"/>
          </a:p>
        </p:txBody>
      </p:sp>
    </p:spTree>
    <p:extLst>
      <p:ext uri="{BB962C8B-B14F-4D97-AF65-F5344CB8AC3E}">
        <p14:creationId xmlns:p14="http://schemas.microsoft.com/office/powerpoint/2010/main" val="176865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make an inference about the definition. Teacher/aide monitor and correct as needed.  Have the students come up with the answers before answers appear.  Note:  You want them to try and create a fairly literal definition with root word and prefix. </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15</a:t>
            </a:fld>
            <a:endParaRPr lang="en-US"/>
          </a:p>
        </p:txBody>
      </p:sp>
    </p:spTree>
    <p:extLst>
      <p:ext uri="{BB962C8B-B14F-4D97-AF65-F5344CB8AC3E}">
        <p14:creationId xmlns:p14="http://schemas.microsoft.com/office/powerpoint/2010/main" val="115178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a:t>
            </a:r>
            <a:r>
              <a:rPr lang="en-US" baseline="0" dirty="0" smtClean="0"/>
              <a:t> students A, B, &amp; C have them practice introducing themselves formally</a:t>
            </a:r>
            <a:endParaRPr lang="en-US" dirty="0"/>
          </a:p>
        </p:txBody>
      </p:sp>
      <p:sp>
        <p:nvSpPr>
          <p:cNvPr id="4" name="Slide Number Placeholder 3"/>
          <p:cNvSpPr>
            <a:spLocks noGrp="1"/>
          </p:cNvSpPr>
          <p:nvPr>
            <p:ph type="sldNum" sz="quarter" idx="10"/>
          </p:nvPr>
        </p:nvSpPr>
        <p:spPr/>
        <p:txBody>
          <a:bodyPr/>
          <a:lstStyle/>
          <a:p>
            <a:fld id="{8D38CA0C-3592-9944-9BF5-FDDD8785CA8C}" type="slidenum">
              <a:rPr lang="en-US" smtClean="0"/>
              <a:t>17</a:t>
            </a:fld>
            <a:endParaRPr lang="en-US"/>
          </a:p>
        </p:txBody>
      </p:sp>
    </p:spTree>
    <p:extLst>
      <p:ext uri="{BB962C8B-B14F-4D97-AF65-F5344CB8AC3E}">
        <p14:creationId xmlns:p14="http://schemas.microsoft.com/office/powerpoint/2010/main" val="129066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3E4242-BEA9-C043-89F5-AC8556CD250F}" type="datetimeFigureOut">
              <a:rPr lang="en-US" smtClean="0"/>
              <a:t>7/14/17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23E4242-BEA9-C043-89F5-AC8556CD250F}" type="datetimeFigureOut">
              <a:rPr lang="en-US" smtClean="0"/>
              <a:t>7/14/17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unspecified-1.png"/>
          <p:cNvPicPr>
            <a:picLocks noChangeAspect="1"/>
          </p:cNvPicPr>
          <p:nvPr userDrawn="1"/>
        </p:nvPicPr>
        <p:blipFill rotWithShape="1">
          <a:blip r:embed="rId2">
            <a:extLst>
              <a:ext uri="{28A0092B-C50C-407E-A947-70E740481C1C}">
                <a14:useLocalDpi xmlns:a14="http://schemas.microsoft.com/office/drawing/2010/main" val="0"/>
              </a:ext>
            </a:extLst>
          </a:blip>
          <a:srcRect l="16668" r="17535"/>
          <a:stretch/>
        </p:blipFill>
        <p:spPr>
          <a:xfrm>
            <a:off x="7333343" y="605195"/>
            <a:ext cx="1429657" cy="950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023E4242-BEA9-C043-89F5-AC8556CD250F}" type="datetimeFigureOut">
              <a:rPr lang="en-US" smtClean="0"/>
              <a:t>7/14/17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2C193328-F205-B244-9196-9FB44AAAF3C9}"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23E4242-BEA9-C043-89F5-AC8556CD250F}" type="datetimeFigureOut">
              <a:rPr lang="en-US" smtClean="0"/>
              <a:t>7/14/17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93328-F205-B244-9196-9FB44AAAF3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3E4242-BEA9-C043-89F5-AC8556CD250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93328-F205-B244-9196-9FB44AAAF3C9}"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023E4242-BEA9-C043-89F5-AC8556CD250F}" type="datetimeFigureOut">
              <a:rPr lang="en-US" smtClean="0"/>
              <a:t>7/14/17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2C193328-F205-B244-9196-9FB44AAAF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933" y="4208929"/>
            <a:ext cx="7626435" cy="1048684"/>
          </a:xfrm>
        </p:spPr>
        <p:txBody>
          <a:bodyPr>
            <a:normAutofit/>
          </a:bodyPr>
          <a:lstStyle/>
          <a:p>
            <a:r>
              <a:rPr lang="en-US" dirty="0" smtClean="0"/>
              <a:t>Morphology Instruction</a:t>
            </a:r>
            <a:endParaRPr lang="en-US" dirty="0"/>
          </a:p>
        </p:txBody>
      </p:sp>
      <p:sp>
        <p:nvSpPr>
          <p:cNvPr id="3" name="Subtitle 2"/>
          <p:cNvSpPr>
            <a:spLocks noGrp="1"/>
          </p:cNvSpPr>
          <p:nvPr>
            <p:ph type="subTitle" idx="1"/>
          </p:nvPr>
        </p:nvSpPr>
        <p:spPr>
          <a:xfrm>
            <a:off x="1032933" y="5257800"/>
            <a:ext cx="7626435" cy="621792"/>
          </a:xfrm>
        </p:spPr>
        <p:txBody>
          <a:bodyPr>
            <a:noAutofit/>
          </a:bodyPr>
          <a:lstStyle/>
          <a:p>
            <a:pPr algn="ctr"/>
            <a:r>
              <a:rPr lang="en-US" sz="3600" i="1" dirty="0"/>
              <a:t>d</a:t>
            </a:r>
            <a:r>
              <a:rPr lang="en-US" sz="3600" i="1" dirty="0" smtClean="0"/>
              <a:t>uct/duce/duc</a:t>
            </a:r>
            <a:endParaRPr lang="en-US" sz="3600" i="1" dirty="0"/>
          </a:p>
        </p:txBody>
      </p:sp>
      <p:pic>
        <p:nvPicPr>
          <p:cNvPr id="4" name="Picture 3" descr="unspecifi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64" y="1218036"/>
            <a:ext cx="4724400" cy="2065942"/>
          </a:xfrm>
          <a:prstGeom prst="rect">
            <a:avLst/>
          </a:prstGeom>
        </p:spPr>
      </p:pic>
    </p:spTree>
    <p:extLst>
      <p:ext uri="{BB962C8B-B14F-4D97-AF65-F5344CB8AC3E}">
        <p14:creationId xmlns:p14="http://schemas.microsoft.com/office/powerpoint/2010/main" val="122181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57199" y="4238954"/>
            <a:ext cx="1152880" cy="369332"/>
          </a:xfrm>
          <a:prstGeom prst="rect">
            <a:avLst/>
          </a:prstGeom>
          <a:noFill/>
        </p:spPr>
        <p:txBody>
          <a:bodyPr wrap="none" rtlCol="0">
            <a:spAutoFit/>
          </a:bodyPr>
          <a:lstStyle/>
          <a:p>
            <a:r>
              <a:rPr lang="en-US" dirty="0" smtClean="0"/>
              <a:t>conduct</a:t>
            </a:r>
            <a:endParaRPr lang="en-US" dirty="0"/>
          </a:p>
        </p:txBody>
      </p:sp>
      <p:sp>
        <p:nvSpPr>
          <p:cNvPr id="5" name="TextBox 4"/>
          <p:cNvSpPr txBox="1"/>
          <p:nvPr/>
        </p:nvSpPr>
        <p:spPr>
          <a:xfrm>
            <a:off x="2002972" y="4238954"/>
            <a:ext cx="625492" cy="369332"/>
          </a:xfrm>
          <a:prstGeom prst="rect">
            <a:avLst/>
          </a:prstGeom>
          <a:noFill/>
        </p:spPr>
        <p:txBody>
          <a:bodyPr wrap="none" rtlCol="0">
            <a:spAutoFit/>
          </a:bodyPr>
          <a:lstStyle/>
          <a:p>
            <a:r>
              <a:rPr lang="en-US" dirty="0" smtClean="0"/>
              <a:t>con</a:t>
            </a:r>
            <a:endParaRPr lang="en-US" dirty="0"/>
          </a:p>
        </p:txBody>
      </p:sp>
      <p:sp>
        <p:nvSpPr>
          <p:cNvPr id="6" name="TextBox 5"/>
          <p:cNvSpPr txBox="1"/>
          <p:nvPr/>
        </p:nvSpPr>
        <p:spPr>
          <a:xfrm>
            <a:off x="4696679" y="4238954"/>
            <a:ext cx="712054" cy="369332"/>
          </a:xfrm>
          <a:prstGeom prst="rect">
            <a:avLst/>
          </a:prstGeom>
          <a:noFill/>
        </p:spPr>
        <p:txBody>
          <a:bodyPr wrap="none" rtlCol="0">
            <a:spAutoFit/>
          </a:bodyPr>
          <a:lstStyle/>
          <a:p>
            <a:r>
              <a:rPr lang="en-US" dirty="0" smtClean="0"/>
              <a:t>duct</a:t>
            </a:r>
            <a:endParaRPr lang="en-US" dirty="0"/>
          </a:p>
        </p:txBody>
      </p:sp>
      <p:sp>
        <p:nvSpPr>
          <p:cNvPr id="10" name="TextBox 9"/>
          <p:cNvSpPr txBox="1"/>
          <p:nvPr/>
        </p:nvSpPr>
        <p:spPr>
          <a:xfrm>
            <a:off x="5811600" y="3902670"/>
            <a:ext cx="2036135" cy="923330"/>
          </a:xfrm>
          <a:prstGeom prst="rect">
            <a:avLst/>
          </a:prstGeom>
          <a:noFill/>
        </p:spPr>
        <p:txBody>
          <a:bodyPr wrap="none" rtlCol="0">
            <a:spAutoFit/>
          </a:bodyPr>
          <a:lstStyle/>
          <a:p>
            <a:r>
              <a:rPr lang="en-US" dirty="0" smtClean="0"/>
              <a:t>Three definitions </a:t>
            </a:r>
          </a:p>
          <a:p>
            <a:r>
              <a:rPr lang="en-US" dirty="0"/>
              <a:t>b</a:t>
            </a:r>
            <a:r>
              <a:rPr lang="en-US" dirty="0" smtClean="0"/>
              <a:t>efore next slide</a:t>
            </a:r>
          </a:p>
          <a:p>
            <a:r>
              <a:rPr lang="en-US" dirty="0"/>
              <a:t>w</a:t>
            </a:r>
            <a:r>
              <a:rPr lang="en-US" dirty="0" smtClean="0"/>
              <a:t>rite down one!</a:t>
            </a:r>
            <a:endParaRPr lang="en-US" dirty="0"/>
          </a:p>
        </p:txBody>
      </p:sp>
    </p:spTree>
    <p:extLst>
      <p:ext uri="{BB962C8B-B14F-4D97-AF65-F5344CB8AC3E}">
        <p14:creationId xmlns:p14="http://schemas.microsoft.com/office/powerpoint/2010/main" val="8200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56" y="-125142"/>
            <a:ext cx="6508377" cy="1143000"/>
          </a:xfrm>
        </p:spPr>
        <p:txBody>
          <a:bodyPr/>
          <a:lstStyle/>
          <a:p>
            <a:r>
              <a:rPr lang="en-US" dirty="0" smtClean="0"/>
              <a:t>Conduct</a:t>
            </a:r>
            <a:endParaRPr lang="en-US" dirty="0"/>
          </a:p>
        </p:txBody>
      </p:sp>
      <p:sp>
        <p:nvSpPr>
          <p:cNvPr id="3" name="Content Placeholder 2"/>
          <p:cNvSpPr>
            <a:spLocks noGrp="1"/>
          </p:cNvSpPr>
          <p:nvPr>
            <p:ph idx="1"/>
          </p:nvPr>
        </p:nvSpPr>
        <p:spPr>
          <a:xfrm>
            <a:off x="230057" y="1170432"/>
            <a:ext cx="6735520" cy="4955731"/>
          </a:xfrm>
        </p:spPr>
        <p:txBody>
          <a:bodyPr>
            <a:normAutofit lnSpcReduction="10000"/>
          </a:bodyPr>
          <a:lstStyle/>
          <a:p>
            <a:pPr marL="0" indent="0">
              <a:buNone/>
            </a:pPr>
            <a:r>
              <a:rPr lang="en-US" dirty="0" smtClean="0"/>
              <a:t>                      </a:t>
            </a:r>
            <a:r>
              <a:rPr lang="en-US" sz="3200" dirty="0" smtClean="0"/>
              <a:t>1. To lead a group.                    </a:t>
            </a:r>
          </a:p>
          <a:p>
            <a:pPr marL="0" indent="0">
              <a:buNone/>
            </a:pPr>
            <a:endParaRPr lang="en-US" dirty="0"/>
          </a:p>
          <a:p>
            <a:pPr marL="0" indent="0">
              <a:buNone/>
            </a:pPr>
            <a:r>
              <a:rPr lang="en-US" sz="3200" dirty="0" smtClean="0"/>
              <a:t>2. To lead an activity.</a:t>
            </a:r>
            <a:endParaRPr lang="en-US" sz="3200" dirty="0"/>
          </a:p>
          <a:p>
            <a:pPr marL="0" indent="0">
              <a:buNone/>
            </a:pPr>
            <a:endParaRPr lang="en-US" sz="3600" dirty="0" smtClean="0"/>
          </a:p>
          <a:p>
            <a:pPr marL="0" indent="0">
              <a:buNone/>
            </a:pPr>
            <a:endParaRPr lang="en-US" dirty="0"/>
          </a:p>
          <a:p>
            <a:pPr marL="0" indent="0">
              <a:buNone/>
            </a:pPr>
            <a:endParaRPr lang="en-US" dirty="0" smtClean="0"/>
          </a:p>
          <a:p>
            <a:pPr marL="0" indent="0">
              <a:buNone/>
            </a:pPr>
            <a:r>
              <a:rPr lang="en-US" sz="3200" dirty="0" smtClean="0"/>
              <a:t>3. To lead, or manage yourself in</a:t>
            </a:r>
          </a:p>
          <a:p>
            <a:pPr marL="0" indent="0">
              <a:buNone/>
            </a:pPr>
            <a:r>
              <a:rPr lang="en-US" sz="3200" dirty="0" smtClean="0"/>
              <a:t>a certain way.  </a:t>
            </a:r>
          </a:p>
        </p:txBody>
      </p:sp>
      <p:pic>
        <p:nvPicPr>
          <p:cNvPr id="4" name="Picture 3"/>
          <p:cNvPicPr>
            <a:picLocks noChangeAspect="1"/>
          </p:cNvPicPr>
          <p:nvPr/>
        </p:nvPicPr>
        <p:blipFill>
          <a:blip r:embed="rId2"/>
          <a:stretch>
            <a:fillRect/>
          </a:stretch>
        </p:blipFill>
        <p:spPr>
          <a:xfrm>
            <a:off x="5560314" y="723419"/>
            <a:ext cx="1567181" cy="2385215"/>
          </a:xfrm>
          <a:prstGeom prst="rect">
            <a:avLst/>
          </a:prstGeom>
        </p:spPr>
      </p:pic>
      <p:pic>
        <p:nvPicPr>
          <p:cNvPr id="5" name="Picture 4"/>
          <p:cNvPicPr>
            <a:picLocks noChangeAspect="1"/>
          </p:cNvPicPr>
          <p:nvPr/>
        </p:nvPicPr>
        <p:blipFill>
          <a:blip r:embed="rId3"/>
          <a:stretch>
            <a:fillRect/>
          </a:stretch>
        </p:blipFill>
        <p:spPr>
          <a:xfrm>
            <a:off x="430701" y="3108634"/>
            <a:ext cx="2110746" cy="1581022"/>
          </a:xfrm>
          <a:prstGeom prst="rect">
            <a:avLst/>
          </a:prstGeom>
        </p:spPr>
      </p:pic>
      <p:pic>
        <p:nvPicPr>
          <p:cNvPr id="6" name="Picture 5"/>
          <p:cNvPicPr>
            <a:picLocks noChangeAspect="1"/>
          </p:cNvPicPr>
          <p:nvPr/>
        </p:nvPicPr>
        <p:blipFill>
          <a:blip r:embed="rId4"/>
          <a:stretch>
            <a:fillRect/>
          </a:stretch>
        </p:blipFill>
        <p:spPr>
          <a:xfrm>
            <a:off x="7054866" y="3648297"/>
            <a:ext cx="1651000" cy="2844800"/>
          </a:xfrm>
          <a:prstGeom prst="rect">
            <a:avLst/>
          </a:prstGeom>
        </p:spPr>
      </p:pic>
    </p:spTree>
    <p:extLst>
      <p:ext uri="{BB962C8B-B14F-4D97-AF65-F5344CB8AC3E}">
        <p14:creationId xmlns:p14="http://schemas.microsoft.com/office/powerpoint/2010/main" val="1423502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She is conducting_____________.</a:t>
            </a:r>
            <a:endParaRPr lang="en-US" dirty="0">
              <a:solidFill>
                <a:srgbClr val="002060"/>
              </a:solidFill>
            </a:endParaRPr>
          </a:p>
        </p:txBody>
      </p:sp>
      <p:pic>
        <p:nvPicPr>
          <p:cNvPr id="4" name="Content Placeholder 3"/>
          <p:cNvPicPr>
            <a:picLocks noGrp="1" noChangeAspect="1"/>
          </p:cNvPicPr>
          <p:nvPr>
            <p:ph idx="1"/>
          </p:nvPr>
        </p:nvPicPr>
        <p:blipFill>
          <a:blip r:embed="rId2"/>
          <a:srcRect t="8678" b="8678"/>
          <a:stretch>
            <a:fillRect/>
          </a:stretch>
        </p:blipFill>
        <p:spPr>
          <a:xfrm>
            <a:off x="457199" y="2514601"/>
            <a:ext cx="4844590" cy="2664338"/>
          </a:xfrm>
        </p:spPr>
      </p:pic>
      <p:pic>
        <p:nvPicPr>
          <p:cNvPr id="5" name="Picture 4"/>
          <p:cNvPicPr>
            <a:picLocks noChangeAspect="1"/>
          </p:cNvPicPr>
          <p:nvPr/>
        </p:nvPicPr>
        <p:blipFill>
          <a:blip r:embed="rId3"/>
          <a:stretch>
            <a:fillRect/>
          </a:stretch>
        </p:blipFill>
        <p:spPr>
          <a:xfrm>
            <a:off x="5630974" y="3858139"/>
            <a:ext cx="3073400" cy="2641600"/>
          </a:xfrm>
          <a:prstGeom prst="rect">
            <a:avLst/>
          </a:prstGeom>
        </p:spPr>
      </p:pic>
    </p:spTree>
    <p:extLst>
      <p:ext uri="{BB962C8B-B14F-4D97-AF65-F5344CB8AC3E}">
        <p14:creationId xmlns:p14="http://schemas.microsoft.com/office/powerpoint/2010/main" val="19278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2060"/>
                </a:solidFill>
              </a:rPr>
              <a:t>How would you describe his conduct?</a:t>
            </a:r>
            <a:endParaRPr lang="en-US" dirty="0">
              <a:solidFill>
                <a:srgbClr val="002060"/>
              </a:solidFill>
            </a:endParaRPr>
          </a:p>
        </p:txBody>
      </p:sp>
      <p:pic>
        <p:nvPicPr>
          <p:cNvPr id="4" name="Content Placeholder 3"/>
          <p:cNvPicPr>
            <a:picLocks noGrp="1" noChangeAspect="1"/>
          </p:cNvPicPr>
          <p:nvPr>
            <p:ph idx="1"/>
          </p:nvPr>
        </p:nvPicPr>
        <p:blipFill>
          <a:blip r:embed="rId2"/>
          <a:srcRect t="10444" b="10444"/>
          <a:stretch>
            <a:fillRect/>
          </a:stretch>
        </p:blipFill>
        <p:spPr>
          <a:xfrm>
            <a:off x="457200" y="2587753"/>
            <a:ext cx="4742271" cy="2608066"/>
          </a:xfrm>
        </p:spPr>
      </p:pic>
      <p:pic>
        <p:nvPicPr>
          <p:cNvPr id="5" name="Picture 4"/>
          <p:cNvPicPr>
            <a:picLocks noChangeAspect="1"/>
          </p:cNvPicPr>
          <p:nvPr/>
        </p:nvPicPr>
        <p:blipFill>
          <a:blip r:embed="rId3"/>
          <a:stretch>
            <a:fillRect/>
          </a:stretch>
        </p:blipFill>
        <p:spPr>
          <a:xfrm>
            <a:off x="5199471" y="4033769"/>
            <a:ext cx="3492500" cy="2324100"/>
          </a:xfrm>
          <a:prstGeom prst="rect">
            <a:avLst/>
          </a:prstGeom>
        </p:spPr>
      </p:pic>
    </p:spTree>
    <p:extLst>
      <p:ext uri="{BB962C8B-B14F-4D97-AF65-F5344CB8AC3E}">
        <p14:creationId xmlns:p14="http://schemas.microsoft.com/office/powerpoint/2010/main" val="15320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021"/>
            <a:ext cx="6485467" cy="2001566"/>
          </a:xfrm>
        </p:spPr>
        <p:txBody>
          <a:bodyPr>
            <a:normAutofit/>
          </a:bodyPr>
          <a:lstStyle/>
          <a:p>
            <a:pPr marL="514350" indent="-514350">
              <a:buAutoNum type="arabicPeriod"/>
            </a:pPr>
            <a:r>
              <a:rPr lang="en-US" dirty="0" smtClean="0">
                <a:solidFill>
                  <a:srgbClr val="002060"/>
                </a:solidFill>
              </a:rPr>
              <a:t>Someone </a:t>
            </a:r>
            <a:r>
              <a:rPr lang="en-US" dirty="0">
                <a:solidFill>
                  <a:srgbClr val="002060"/>
                </a:solidFill>
              </a:rPr>
              <a:t>introduced us, and I sat next to him.</a:t>
            </a:r>
          </a:p>
        </p:txBody>
      </p:sp>
      <p:sp>
        <p:nvSpPr>
          <p:cNvPr id="3" name="Content Placeholder 2"/>
          <p:cNvSpPr>
            <a:spLocks noGrp="1"/>
          </p:cNvSpPr>
          <p:nvPr>
            <p:ph idx="1"/>
          </p:nvPr>
        </p:nvSpPr>
        <p:spPr>
          <a:xfrm>
            <a:off x="323960" y="3057026"/>
            <a:ext cx="8582296" cy="2978014"/>
          </a:xfrm>
        </p:spPr>
        <p:txBody>
          <a:bodyPr>
            <a:normAutofit fontScale="55000" lnSpcReduction="20000"/>
          </a:bodyPr>
          <a:lstStyle/>
          <a:p>
            <a:pPr marL="0" indent="0">
              <a:buNone/>
            </a:pPr>
            <a:endParaRPr lang="en-US" dirty="0" smtClean="0"/>
          </a:p>
          <a:p>
            <a:pPr marL="514350" indent="-514350">
              <a:buAutoNum type="alphaLcPeriod"/>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21462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743846"/>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464912" y="4100846"/>
            <a:ext cx="1269899" cy="369332"/>
          </a:xfrm>
          <a:prstGeom prst="rect">
            <a:avLst/>
          </a:prstGeom>
          <a:noFill/>
        </p:spPr>
        <p:txBody>
          <a:bodyPr wrap="none" rtlCol="0">
            <a:spAutoFit/>
          </a:bodyPr>
          <a:lstStyle/>
          <a:p>
            <a:r>
              <a:rPr lang="en-US" smtClean="0"/>
              <a:t>introduce</a:t>
            </a:r>
            <a:endParaRPr lang="en-US" dirty="0"/>
          </a:p>
        </p:txBody>
      </p:sp>
      <p:sp>
        <p:nvSpPr>
          <p:cNvPr id="5" name="TextBox 4"/>
          <p:cNvSpPr txBox="1"/>
          <p:nvPr/>
        </p:nvSpPr>
        <p:spPr>
          <a:xfrm>
            <a:off x="2009980" y="4100846"/>
            <a:ext cx="670376" cy="369332"/>
          </a:xfrm>
          <a:prstGeom prst="rect">
            <a:avLst/>
          </a:prstGeom>
          <a:noFill/>
        </p:spPr>
        <p:txBody>
          <a:bodyPr wrap="none" rtlCol="0">
            <a:spAutoFit/>
          </a:bodyPr>
          <a:lstStyle/>
          <a:p>
            <a:r>
              <a:rPr lang="en-US" dirty="0" smtClean="0"/>
              <a:t>intro</a:t>
            </a:r>
            <a:endParaRPr lang="en-US" dirty="0"/>
          </a:p>
        </p:txBody>
      </p:sp>
      <p:sp>
        <p:nvSpPr>
          <p:cNvPr id="6" name="TextBox 5"/>
          <p:cNvSpPr txBox="1"/>
          <p:nvPr/>
        </p:nvSpPr>
        <p:spPr>
          <a:xfrm>
            <a:off x="4621995" y="4100846"/>
            <a:ext cx="633507" cy="369332"/>
          </a:xfrm>
          <a:prstGeom prst="rect">
            <a:avLst/>
          </a:prstGeom>
          <a:noFill/>
        </p:spPr>
        <p:txBody>
          <a:bodyPr wrap="none" rtlCol="0">
            <a:spAutoFit/>
          </a:bodyPr>
          <a:lstStyle/>
          <a:p>
            <a:r>
              <a:rPr lang="en-US" dirty="0" smtClean="0"/>
              <a:t>duc</a:t>
            </a:r>
            <a:endParaRPr lang="en-US" dirty="0"/>
          </a:p>
        </p:txBody>
      </p:sp>
      <p:sp>
        <p:nvSpPr>
          <p:cNvPr id="7" name="TextBox 6"/>
          <p:cNvSpPr txBox="1"/>
          <p:nvPr/>
        </p:nvSpPr>
        <p:spPr>
          <a:xfrm>
            <a:off x="5842709" y="3870013"/>
            <a:ext cx="1487908" cy="1200329"/>
          </a:xfrm>
          <a:prstGeom prst="rect">
            <a:avLst/>
          </a:prstGeom>
          <a:noFill/>
        </p:spPr>
        <p:txBody>
          <a:bodyPr wrap="none" rtlCol="0">
            <a:spAutoFit/>
          </a:bodyPr>
          <a:lstStyle/>
          <a:p>
            <a:r>
              <a:rPr lang="en-US" dirty="0" smtClean="0"/>
              <a:t>To lead a</a:t>
            </a:r>
          </a:p>
          <a:p>
            <a:r>
              <a:rPr lang="en-US" dirty="0" smtClean="0"/>
              <a:t>person </a:t>
            </a:r>
            <a:r>
              <a:rPr lang="en-US" dirty="0" smtClean="0"/>
              <a:t>into </a:t>
            </a:r>
          </a:p>
          <a:p>
            <a:r>
              <a:rPr lang="en-US" dirty="0" smtClean="0"/>
              <a:t>A place or </a:t>
            </a:r>
          </a:p>
          <a:p>
            <a:r>
              <a:rPr lang="en-US" dirty="0" smtClean="0"/>
              <a:t>group</a:t>
            </a:r>
            <a:endParaRPr lang="en-US" dirty="0"/>
          </a:p>
        </p:txBody>
      </p:sp>
    </p:spTree>
    <p:extLst>
      <p:ext uri="{BB962C8B-B14F-4D97-AF65-F5344CB8AC3E}">
        <p14:creationId xmlns:p14="http://schemas.microsoft.com/office/powerpoint/2010/main" val="11003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4" y="3088603"/>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5" name="Title 4"/>
          <p:cNvSpPr>
            <a:spLocks noGrp="1"/>
          </p:cNvSpPr>
          <p:nvPr>
            <p:ph type="title"/>
          </p:nvPr>
        </p:nvSpPr>
        <p:spPr>
          <a:xfrm>
            <a:off x="304799" y="914400"/>
            <a:ext cx="6508377" cy="2174203"/>
          </a:xfrm>
        </p:spPr>
        <p:txBody>
          <a:bodyPr/>
          <a:lstStyle/>
          <a:p>
            <a:r>
              <a:rPr lang="en-US" sz="3200" dirty="0">
                <a:solidFill>
                  <a:srgbClr val="002060"/>
                </a:solidFill>
              </a:rPr>
              <a:t>It can be considered rude to suddenly interject a question into a conversation that doesn't involve you.</a:t>
            </a:r>
            <a:r>
              <a:rPr lang="en-US" dirty="0"/>
              <a:t/>
            </a:r>
            <a:br>
              <a:rPr lang="en-US" dirty="0"/>
            </a:br>
            <a:endParaRPr lang="en-US" dirty="0">
              <a:solidFill>
                <a:srgbClr val="000090"/>
              </a:solidFill>
            </a:endParaRPr>
          </a:p>
        </p:txBody>
      </p:sp>
    </p:spTree>
    <p:extLst>
      <p:ext uri="{BB962C8B-B14F-4D97-AF65-F5344CB8AC3E}">
        <p14:creationId xmlns:p14="http://schemas.microsoft.com/office/powerpoint/2010/main" val="21029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51294"/>
            <a:ext cx="8229600" cy="741362"/>
          </a:xfrm>
        </p:spPr>
        <p:txBody>
          <a:bodyPr>
            <a:normAutofit/>
          </a:bodyPr>
          <a:lstStyle/>
          <a:p>
            <a:r>
              <a:rPr lang="en-US" dirty="0" smtClean="0"/>
              <a:t>Introducing yourself formally:</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A:  “I’d like you to meet my friend ________.”</a:t>
            </a:r>
          </a:p>
          <a:p>
            <a:pPr marL="0" indent="0">
              <a:buNone/>
            </a:pPr>
            <a:endParaRPr lang="en-US" sz="2800" dirty="0" smtClean="0"/>
          </a:p>
          <a:p>
            <a:pPr marL="0" indent="0">
              <a:buNone/>
            </a:pPr>
            <a:r>
              <a:rPr lang="en-US" sz="2800" dirty="0" smtClean="0"/>
              <a:t>B:  “Hello, my name is ___________.”</a:t>
            </a:r>
          </a:p>
          <a:p>
            <a:pPr marL="0" indent="0">
              <a:buNone/>
            </a:pPr>
            <a:endParaRPr lang="en-US" sz="2800" dirty="0"/>
          </a:p>
          <a:p>
            <a:pPr marL="0" indent="0">
              <a:buNone/>
            </a:pPr>
            <a:r>
              <a:rPr lang="en-US" sz="2800" dirty="0" smtClean="0"/>
              <a:t>C: “It’s nice to meet you ____________.” </a:t>
            </a:r>
            <a:endParaRPr lang="en-US" sz="2800" dirty="0"/>
          </a:p>
        </p:txBody>
      </p:sp>
    </p:spTree>
    <p:extLst>
      <p:ext uri="{BB962C8B-B14F-4D97-AF65-F5344CB8AC3E}">
        <p14:creationId xmlns:p14="http://schemas.microsoft.com/office/powerpoint/2010/main" val="41263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508377" cy="950976"/>
          </a:xfrm>
        </p:spPr>
        <p:txBody>
          <a:bodyPr/>
          <a:lstStyle/>
          <a:p>
            <a:r>
              <a:rPr lang="en-US" dirty="0"/>
              <a:t>Introducing </a:t>
            </a:r>
            <a:r>
              <a:rPr lang="en-US" dirty="0" smtClean="0"/>
              <a:t>yourself formally </a:t>
            </a:r>
            <a:endParaRPr lang="en-US" dirty="0"/>
          </a:p>
        </p:txBody>
      </p:sp>
      <p:sp>
        <p:nvSpPr>
          <p:cNvPr id="3" name="Content Placeholder 2"/>
          <p:cNvSpPr>
            <a:spLocks noGrp="1"/>
          </p:cNvSpPr>
          <p:nvPr>
            <p:ph idx="1"/>
          </p:nvPr>
        </p:nvSpPr>
        <p:spPr>
          <a:xfrm>
            <a:off x="457199" y="2209800"/>
            <a:ext cx="7205473" cy="3916363"/>
          </a:xfrm>
        </p:spPr>
        <p:txBody>
          <a:bodyPr>
            <a:noAutofit/>
          </a:bodyPr>
          <a:lstStyle/>
          <a:p>
            <a:pPr marL="0" indent="0">
              <a:buNone/>
            </a:pPr>
            <a:r>
              <a:rPr lang="en-US" sz="2800" dirty="0"/>
              <a:t>C:  “I’d like you to meet my colleague ______.”</a:t>
            </a:r>
          </a:p>
          <a:p>
            <a:pPr marL="0" indent="0">
              <a:buNone/>
            </a:pPr>
            <a:endParaRPr lang="en-US" sz="2800" dirty="0"/>
          </a:p>
          <a:p>
            <a:pPr marL="0" indent="0">
              <a:buNone/>
            </a:pPr>
            <a:r>
              <a:rPr lang="en-US" sz="2800" dirty="0"/>
              <a:t>A:  “Hello, my name is ____________.”</a:t>
            </a:r>
          </a:p>
          <a:p>
            <a:pPr marL="0" indent="0">
              <a:buNone/>
            </a:pPr>
            <a:endParaRPr lang="en-US" sz="2800" dirty="0"/>
          </a:p>
          <a:p>
            <a:pPr marL="0" indent="0">
              <a:buNone/>
            </a:pPr>
            <a:r>
              <a:rPr lang="en-US" sz="2800" dirty="0"/>
              <a:t>B:  “Pleased to meet you ____________.” </a:t>
            </a:r>
            <a:endParaRPr lang="en-US" sz="2800" dirty="0"/>
          </a:p>
        </p:txBody>
      </p:sp>
    </p:spTree>
    <p:extLst>
      <p:ext uri="{BB962C8B-B14F-4D97-AF65-F5344CB8AC3E}">
        <p14:creationId xmlns:p14="http://schemas.microsoft.com/office/powerpoint/2010/main" val="1715384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4" y="2654690"/>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2" name="TextBox 1"/>
          <p:cNvSpPr txBox="1"/>
          <p:nvPr/>
        </p:nvSpPr>
        <p:spPr>
          <a:xfrm>
            <a:off x="329184" y="749808"/>
            <a:ext cx="7121498" cy="1200329"/>
          </a:xfrm>
          <a:prstGeom prst="rect">
            <a:avLst/>
          </a:prstGeom>
          <a:noFill/>
        </p:spPr>
        <p:txBody>
          <a:bodyPr wrap="square" rtlCol="0">
            <a:spAutoFit/>
          </a:bodyPr>
          <a:lstStyle/>
          <a:p>
            <a:r>
              <a:rPr lang="en-US" sz="3600" dirty="0">
                <a:solidFill>
                  <a:srgbClr val="002060"/>
                </a:solidFill>
              </a:rPr>
              <a:t>The company deducted this payment from his paycheck. </a:t>
            </a:r>
            <a:endParaRPr lang="en-US" sz="3600" dirty="0"/>
          </a:p>
        </p:txBody>
      </p:sp>
    </p:spTree>
    <p:extLst>
      <p:ext uri="{BB962C8B-B14F-4D97-AF65-F5344CB8AC3E}">
        <p14:creationId xmlns:p14="http://schemas.microsoft.com/office/powerpoint/2010/main" val="11289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root? </a:t>
            </a:r>
            <a:endParaRPr lang="en-US" dirty="0"/>
          </a:p>
        </p:txBody>
      </p:sp>
      <p:sp>
        <p:nvSpPr>
          <p:cNvPr id="3" name="Content Placeholder 2"/>
          <p:cNvSpPr>
            <a:spLocks noGrp="1"/>
          </p:cNvSpPr>
          <p:nvPr>
            <p:ph idx="1"/>
          </p:nvPr>
        </p:nvSpPr>
        <p:spPr>
          <a:xfrm>
            <a:off x="457199" y="914400"/>
            <a:ext cx="7114033" cy="453874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a:solidFill>
                  <a:srgbClr val="002060"/>
                </a:solidFill>
              </a:rPr>
              <a:t>a</a:t>
            </a:r>
            <a:r>
              <a:rPr lang="en-US" sz="7200" dirty="0" smtClean="0">
                <a:solidFill>
                  <a:srgbClr val="002060"/>
                </a:solidFill>
              </a:rPr>
              <a:t>utobiography</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002060"/>
                </a:solidFill>
              </a:rPr>
              <a:t>project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a:solidFill>
                <a:srgbClr val="002060"/>
              </a:solidFill>
            </a:endParaRPr>
          </a:p>
        </p:txBody>
      </p:sp>
    </p:spTree>
    <p:extLst>
      <p:ext uri="{BB962C8B-B14F-4D97-AF65-F5344CB8AC3E}">
        <p14:creationId xmlns:p14="http://schemas.microsoft.com/office/powerpoint/2010/main" val="143766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12174" y="4238954"/>
            <a:ext cx="1021433" cy="369332"/>
          </a:xfrm>
          <a:prstGeom prst="rect">
            <a:avLst/>
          </a:prstGeom>
          <a:noFill/>
        </p:spPr>
        <p:txBody>
          <a:bodyPr wrap="none" rtlCol="0">
            <a:spAutoFit/>
          </a:bodyPr>
          <a:lstStyle/>
          <a:p>
            <a:r>
              <a:rPr lang="en-US" dirty="0" smtClean="0"/>
              <a:t>deduct</a:t>
            </a:r>
            <a:endParaRPr lang="en-US" dirty="0"/>
          </a:p>
        </p:txBody>
      </p:sp>
      <p:sp>
        <p:nvSpPr>
          <p:cNvPr id="5" name="TextBox 4"/>
          <p:cNvSpPr txBox="1"/>
          <p:nvPr/>
        </p:nvSpPr>
        <p:spPr>
          <a:xfrm>
            <a:off x="2017102" y="4238170"/>
            <a:ext cx="494046" cy="369332"/>
          </a:xfrm>
          <a:prstGeom prst="rect">
            <a:avLst/>
          </a:prstGeom>
          <a:noFill/>
        </p:spPr>
        <p:txBody>
          <a:bodyPr wrap="none" rtlCol="0">
            <a:spAutoFit/>
          </a:bodyPr>
          <a:lstStyle/>
          <a:p>
            <a:r>
              <a:rPr lang="en-US" dirty="0" smtClean="0"/>
              <a:t>de</a:t>
            </a:r>
            <a:endParaRPr lang="en-US" dirty="0"/>
          </a:p>
        </p:txBody>
      </p:sp>
      <p:sp>
        <p:nvSpPr>
          <p:cNvPr id="6" name="TextBox 5"/>
          <p:cNvSpPr txBox="1"/>
          <p:nvPr/>
        </p:nvSpPr>
        <p:spPr>
          <a:xfrm>
            <a:off x="4772782" y="4238170"/>
            <a:ext cx="712054" cy="369332"/>
          </a:xfrm>
          <a:prstGeom prst="rect">
            <a:avLst/>
          </a:prstGeom>
          <a:noFill/>
        </p:spPr>
        <p:txBody>
          <a:bodyPr wrap="none" rtlCol="0">
            <a:spAutoFit/>
          </a:bodyPr>
          <a:lstStyle/>
          <a:p>
            <a:r>
              <a:rPr lang="en-US" dirty="0" smtClean="0"/>
              <a:t>duct</a:t>
            </a:r>
            <a:endParaRPr lang="en-US" dirty="0"/>
          </a:p>
        </p:txBody>
      </p:sp>
      <p:sp>
        <p:nvSpPr>
          <p:cNvPr id="7" name="TextBox 6"/>
          <p:cNvSpPr txBox="1"/>
          <p:nvPr/>
        </p:nvSpPr>
        <p:spPr>
          <a:xfrm>
            <a:off x="5828858" y="3961171"/>
            <a:ext cx="1567543" cy="923330"/>
          </a:xfrm>
          <a:prstGeom prst="rect">
            <a:avLst/>
          </a:prstGeom>
          <a:noFill/>
        </p:spPr>
        <p:txBody>
          <a:bodyPr wrap="square" rtlCol="0">
            <a:spAutoFit/>
          </a:bodyPr>
          <a:lstStyle/>
          <a:p>
            <a:r>
              <a:rPr lang="en-US" dirty="0" smtClean="0"/>
              <a:t>To lead away from</a:t>
            </a:r>
            <a:endParaRPr lang="en-US" dirty="0" smtClean="0"/>
          </a:p>
          <a:p>
            <a:endParaRPr lang="en-US" dirty="0"/>
          </a:p>
        </p:txBody>
      </p:sp>
    </p:spTree>
    <p:extLst>
      <p:ext uri="{BB962C8B-B14F-4D97-AF65-F5344CB8AC3E}">
        <p14:creationId xmlns:p14="http://schemas.microsoft.com/office/powerpoint/2010/main" val="7998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some white board math!</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Deduct 5 from 7. </a:t>
            </a:r>
          </a:p>
          <a:p>
            <a:pPr marL="514350" indent="-514350">
              <a:buAutoNum type="arabicPeriod"/>
            </a:pPr>
            <a:r>
              <a:rPr lang="en-US" sz="2800" dirty="0" smtClean="0"/>
              <a:t>Deduct 10 from 12.</a:t>
            </a:r>
          </a:p>
          <a:p>
            <a:pPr marL="514350" indent="-514350">
              <a:buAutoNum type="arabicPeriod"/>
            </a:pPr>
            <a:r>
              <a:rPr lang="en-US" sz="2800" dirty="0" smtClean="0"/>
              <a:t>Deduct ½ of 10. </a:t>
            </a:r>
          </a:p>
          <a:p>
            <a:pPr marL="514350" indent="-514350">
              <a:buAutoNum type="arabicPeriod"/>
            </a:pPr>
            <a:r>
              <a:rPr lang="en-US" sz="2800" dirty="0" smtClean="0"/>
              <a:t>Deduct 4 from 9. </a:t>
            </a:r>
          </a:p>
          <a:p>
            <a:pPr marL="514350" indent="-514350">
              <a:buAutoNum type="arabicPeriod"/>
            </a:pPr>
            <a:r>
              <a:rPr lang="en-US" sz="2800" dirty="0" smtClean="0"/>
              <a:t>Deduct 10 from 15. </a:t>
            </a:r>
          </a:p>
          <a:p>
            <a:pPr marL="0" indent="0">
              <a:buNone/>
            </a:pPr>
            <a:endParaRPr lang="en-US" sz="2800" dirty="0"/>
          </a:p>
        </p:txBody>
      </p:sp>
    </p:spTree>
    <p:extLst>
      <p:ext uri="{BB962C8B-B14F-4D97-AF65-F5344CB8AC3E}">
        <p14:creationId xmlns:p14="http://schemas.microsoft.com/office/powerpoint/2010/main" val="8274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3329529"/>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6" name="Title 4"/>
          <p:cNvSpPr txBox="1">
            <a:spLocks/>
          </p:cNvSpPr>
          <p:nvPr/>
        </p:nvSpPr>
        <p:spPr>
          <a:xfrm>
            <a:off x="423156" y="751619"/>
            <a:ext cx="8064138" cy="1651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dirty="0" smtClean="0">
                <a:solidFill>
                  <a:srgbClr val="002060"/>
                </a:solidFill>
              </a:rPr>
              <a:t>Exercise reduces the risks of </a:t>
            </a:r>
          </a:p>
          <a:p>
            <a:r>
              <a:rPr lang="en-US" sz="3200" dirty="0" smtClean="0">
                <a:solidFill>
                  <a:srgbClr val="002060"/>
                </a:solidFill>
              </a:rPr>
              <a:t>heart disease. </a:t>
            </a:r>
            <a:endParaRPr lang="en-US" sz="3200" dirty="0">
              <a:solidFill>
                <a:srgbClr val="002060"/>
              </a:solidFill>
            </a:endParaRPr>
          </a:p>
        </p:txBody>
      </p:sp>
    </p:spTree>
    <p:extLst>
      <p:ext uri="{BB962C8B-B14F-4D97-AF65-F5344CB8AC3E}">
        <p14:creationId xmlns:p14="http://schemas.microsoft.com/office/powerpoint/2010/main" val="4750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12174" y="4238954"/>
            <a:ext cx="1003801" cy="369332"/>
          </a:xfrm>
          <a:prstGeom prst="rect">
            <a:avLst/>
          </a:prstGeom>
          <a:noFill/>
        </p:spPr>
        <p:txBody>
          <a:bodyPr wrap="none" rtlCol="0">
            <a:spAutoFit/>
          </a:bodyPr>
          <a:lstStyle/>
          <a:p>
            <a:r>
              <a:rPr lang="en-US" dirty="0" smtClean="0"/>
              <a:t>reduce</a:t>
            </a:r>
            <a:endParaRPr lang="en-US" dirty="0"/>
          </a:p>
        </p:txBody>
      </p:sp>
      <p:sp>
        <p:nvSpPr>
          <p:cNvPr id="5" name="TextBox 4"/>
          <p:cNvSpPr txBox="1"/>
          <p:nvPr/>
        </p:nvSpPr>
        <p:spPr>
          <a:xfrm>
            <a:off x="2002972" y="4238954"/>
            <a:ext cx="404278" cy="369332"/>
          </a:xfrm>
          <a:prstGeom prst="rect">
            <a:avLst/>
          </a:prstGeom>
          <a:noFill/>
        </p:spPr>
        <p:txBody>
          <a:bodyPr wrap="none" rtlCol="0">
            <a:spAutoFit/>
          </a:bodyPr>
          <a:lstStyle/>
          <a:p>
            <a:r>
              <a:rPr lang="en-US" dirty="0" smtClean="0"/>
              <a:t>re</a:t>
            </a:r>
            <a:endParaRPr lang="en-US" dirty="0"/>
          </a:p>
        </p:txBody>
      </p:sp>
      <p:sp>
        <p:nvSpPr>
          <p:cNvPr id="6" name="TextBox 5"/>
          <p:cNvSpPr txBox="1"/>
          <p:nvPr/>
        </p:nvSpPr>
        <p:spPr>
          <a:xfrm>
            <a:off x="4565097" y="4264745"/>
            <a:ext cx="784189" cy="369332"/>
          </a:xfrm>
          <a:prstGeom prst="rect">
            <a:avLst/>
          </a:prstGeom>
          <a:noFill/>
        </p:spPr>
        <p:txBody>
          <a:bodyPr wrap="none" rtlCol="0">
            <a:spAutoFit/>
          </a:bodyPr>
          <a:lstStyle/>
          <a:p>
            <a:r>
              <a:rPr lang="en-US" dirty="0" smtClean="0"/>
              <a:t>duce</a:t>
            </a:r>
            <a:endParaRPr lang="en-US" dirty="0"/>
          </a:p>
        </p:txBody>
      </p:sp>
      <p:sp>
        <p:nvSpPr>
          <p:cNvPr id="7" name="TextBox 6"/>
          <p:cNvSpPr txBox="1"/>
          <p:nvPr/>
        </p:nvSpPr>
        <p:spPr>
          <a:xfrm>
            <a:off x="5830230" y="3895413"/>
            <a:ext cx="1567543" cy="1477328"/>
          </a:xfrm>
          <a:prstGeom prst="rect">
            <a:avLst/>
          </a:prstGeom>
          <a:noFill/>
        </p:spPr>
        <p:txBody>
          <a:bodyPr wrap="square" rtlCol="0">
            <a:spAutoFit/>
          </a:bodyPr>
          <a:lstStyle/>
          <a:p>
            <a:r>
              <a:rPr lang="en-US" dirty="0" smtClean="0"/>
              <a:t>To lead back from something; to make</a:t>
            </a:r>
          </a:p>
          <a:p>
            <a:r>
              <a:rPr lang="en-US" dirty="0" smtClean="0"/>
              <a:t>smaller</a:t>
            </a:r>
            <a:endParaRPr lang="en-US" dirty="0"/>
          </a:p>
        </p:txBody>
      </p:sp>
    </p:spTree>
    <p:extLst>
      <p:ext uri="{BB962C8B-B14F-4D97-AF65-F5344CB8AC3E}">
        <p14:creationId xmlns:p14="http://schemas.microsoft.com/office/powerpoint/2010/main" val="20629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is reducing _____________.</a:t>
            </a:r>
            <a:endParaRPr lang="en-US" dirty="0"/>
          </a:p>
        </p:txBody>
      </p:sp>
      <p:pic>
        <p:nvPicPr>
          <p:cNvPr id="4" name="Content Placeholder 3"/>
          <p:cNvPicPr>
            <a:picLocks noGrp="1" noChangeAspect="1"/>
          </p:cNvPicPr>
          <p:nvPr>
            <p:ph idx="1"/>
          </p:nvPr>
        </p:nvPicPr>
        <p:blipFill>
          <a:blip r:embed="rId2"/>
          <a:srcRect t="8678" b="8678"/>
          <a:stretch>
            <a:fillRect/>
          </a:stretch>
        </p:blipFill>
        <p:spPr>
          <a:xfrm>
            <a:off x="457199" y="2935225"/>
            <a:ext cx="4618504" cy="2539999"/>
          </a:xfrm>
        </p:spPr>
      </p:pic>
      <p:pic>
        <p:nvPicPr>
          <p:cNvPr id="5" name="Picture 4"/>
          <p:cNvPicPr>
            <a:picLocks noChangeAspect="1"/>
          </p:cNvPicPr>
          <p:nvPr/>
        </p:nvPicPr>
        <p:blipFill>
          <a:blip r:embed="rId3"/>
          <a:stretch>
            <a:fillRect/>
          </a:stretch>
        </p:blipFill>
        <p:spPr>
          <a:xfrm>
            <a:off x="2717800" y="2324100"/>
            <a:ext cx="3695700" cy="2197100"/>
          </a:xfrm>
          <a:prstGeom prst="rect">
            <a:avLst/>
          </a:prstGeom>
        </p:spPr>
      </p:pic>
      <p:pic>
        <p:nvPicPr>
          <p:cNvPr id="6" name="Picture 5"/>
          <p:cNvPicPr>
            <a:picLocks noChangeAspect="1"/>
          </p:cNvPicPr>
          <p:nvPr/>
        </p:nvPicPr>
        <p:blipFill>
          <a:blip r:embed="rId4"/>
          <a:stretch>
            <a:fillRect/>
          </a:stretch>
        </p:blipFill>
        <p:spPr>
          <a:xfrm>
            <a:off x="3987800" y="3632200"/>
            <a:ext cx="3810000" cy="2133600"/>
          </a:xfrm>
          <a:prstGeom prst="rect">
            <a:avLst/>
          </a:prstGeom>
        </p:spPr>
      </p:pic>
    </p:spTree>
    <p:extLst>
      <p:ext uri="{BB962C8B-B14F-4D97-AF65-F5344CB8AC3E}">
        <p14:creationId xmlns:p14="http://schemas.microsoft.com/office/powerpoint/2010/main" val="10898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99" y="2954407"/>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
        <p:nvSpPr>
          <p:cNvPr id="7" name="Rectangle 6"/>
          <p:cNvSpPr/>
          <p:nvPr/>
        </p:nvSpPr>
        <p:spPr>
          <a:xfrm>
            <a:off x="457200" y="892304"/>
            <a:ext cx="6400800" cy="2062103"/>
          </a:xfrm>
          <a:prstGeom prst="rect">
            <a:avLst/>
          </a:prstGeom>
        </p:spPr>
        <p:txBody>
          <a:bodyPr wrap="square">
            <a:spAutoFit/>
          </a:bodyPr>
          <a:lstStyle/>
          <a:p>
            <a:r>
              <a:rPr lang="en-US" sz="3200" dirty="0">
                <a:solidFill>
                  <a:srgbClr val="002060"/>
                </a:solidFill>
              </a:rPr>
              <a:t>Drinkwise Day is mainly designed to educate people about the destructive effects of alcohol abuse.</a:t>
            </a:r>
            <a:endParaRPr lang="en-US" sz="3200" dirty="0">
              <a:solidFill>
                <a:srgbClr val="002060"/>
              </a:solidFill>
            </a:endParaRPr>
          </a:p>
        </p:txBody>
      </p:sp>
    </p:spTree>
    <p:extLst>
      <p:ext uri="{BB962C8B-B14F-4D97-AF65-F5344CB8AC3E}">
        <p14:creationId xmlns:p14="http://schemas.microsoft.com/office/powerpoint/2010/main" val="5645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1217940"/>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12174" y="4238954"/>
            <a:ext cx="1170513" cy="369332"/>
          </a:xfrm>
          <a:prstGeom prst="rect">
            <a:avLst/>
          </a:prstGeom>
          <a:noFill/>
        </p:spPr>
        <p:txBody>
          <a:bodyPr wrap="none" rtlCol="0">
            <a:spAutoFit/>
          </a:bodyPr>
          <a:lstStyle/>
          <a:p>
            <a:r>
              <a:rPr lang="en-US" dirty="0" smtClean="0"/>
              <a:t>educate</a:t>
            </a:r>
            <a:endParaRPr lang="en-US" dirty="0"/>
          </a:p>
        </p:txBody>
      </p:sp>
      <p:sp>
        <p:nvSpPr>
          <p:cNvPr id="5" name="TextBox 4"/>
          <p:cNvSpPr txBox="1"/>
          <p:nvPr/>
        </p:nvSpPr>
        <p:spPr>
          <a:xfrm>
            <a:off x="2002972" y="4238954"/>
            <a:ext cx="335348" cy="369332"/>
          </a:xfrm>
          <a:prstGeom prst="rect">
            <a:avLst/>
          </a:prstGeom>
          <a:noFill/>
        </p:spPr>
        <p:txBody>
          <a:bodyPr wrap="none" rtlCol="0">
            <a:spAutoFit/>
          </a:bodyPr>
          <a:lstStyle/>
          <a:p>
            <a:r>
              <a:rPr lang="en-US" dirty="0"/>
              <a:t>e</a:t>
            </a:r>
            <a:endParaRPr lang="en-US" dirty="0"/>
          </a:p>
        </p:txBody>
      </p:sp>
      <p:sp>
        <p:nvSpPr>
          <p:cNvPr id="6" name="TextBox 5"/>
          <p:cNvSpPr txBox="1"/>
          <p:nvPr/>
        </p:nvSpPr>
        <p:spPr>
          <a:xfrm>
            <a:off x="4598927" y="4238954"/>
            <a:ext cx="633507" cy="369332"/>
          </a:xfrm>
          <a:prstGeom prst="rect">
            <a:avLst/>
          </a:prstGeom>
          <a:noFill/>
        </p:spPr>
        <p:txBody>
          <a:bodyPr wrap="none" rtlCol="0">
            <a:spAutoFit/>
          </a:bodyPr>
          <a:lstStyle/>
          <a:p>
            <a:r>
              <a:rPr lang="en-US" dirty="0" smtClean="0"/>
              <a:t>duc</a:t>
            </a:r>
            <a:endParaRPr lang="en-US" dirty="0"/>
          </a:p>
        </p:txBody>
      </p:sp>
      <p:sp>
        <p:nvSpPr>
          <p:cNvPr id="7" name="TextBox 6"/>
          <p:cNvSpPr txBox="1"/>
          <p:nvPr/>
        </p:nvSpPr>
        <p:spPr>
          <a:xfrm>
            <a:off x="5890523" y="3961955"/>
            <a:ext cx="1567543" cy="646331"/>
          </a:xfrm>
          <a:prstGeom prst="rect">
            <a:avLst/>
          </a:prstGeom>
          <a:noFill/>
        </p:spPr>
        <p:txBody>
          <a:bodyPr wrap="square" rtlCol="0">
            <a:spAutoFit/>
          </a:bodyPr>
          <a:lstStyle/>
          <a:p>
            <a:r>
              <a:rPr lang="en-US" dirty="0" smtClean="0"/>
              <a:t>to lead to knowledge</a:t>
            </a:r>
            <a:endParaRPr lang="en-US" dirty="0"/>
          </a:p>
        </p:txBody>
      </p:sp>
      <p:sp>
        <p:nvSpPr>
          <p:cNvPr id="8" name="TextBox 7"/>
          <p:cNvSpPr txBox="1"/>
          <p:nvPr/>
        </p:nvSpPr>
        <p:spPr>
          <a:xfrm flipH="1">
            <a:off x="3328681" y="4224315"/>
            <a:ext cx="1257903" cy="369332"/>
          </a:xfrm>
          <a:prstGeom prst="rect">
            <a:avLst/>
          </a:prstGeom>
          <a:noFill/>
        </p:spPr>
        <p:txBody>
          <a:bodyPr wrap="square" rtlCol="0">
            <a:spAutoFit/>
          </a:bodyPr>
          <a:lstStyle/>
          <a:p>
            <a:r>
              <a:rPr lang="en-US" dirty="0" smtClean="0"/>
              <a:t>ate</a:t>
            </a:r>
            <a:endParaRPr lang="en-US" dirty="0"/>
          </a:p>
        </p:txBody>
      </p:sp>
    </p:spTree>
    <p:extLst>
      <p:ext uri="{BB962C8B-B14F-4D97-AF65-F5344CB8AC3E}">
        <p14:creationId xmlns:p14="http://schemas.microsoft.com/office/powerpoint/2010/main" val="10063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is educating ____ about _______.</a:t>
            </a:r>
            <a:endParaRPr lang="en-US" dirty="0"/>
          </a:p>
        </p:txBody>
      </p:sp>
      <p:pic>
        <p:nvPicPr>
          <p:cNvPr id="4" name="Content Placeholder 3"/>
          <p:cNvPicPr>
            <a:picLocks noGrp="1" noChangeAspect="1"/>
          </p:cNvPicPr>
          <p:nvPr>
            <p:ph idx="1"/>
          </p:nvPr>
        </p:nvPicPr>
        <p:blipFill>
          <a:blip r:embed="rId2"/>
          <a:srcRect t="12671" b="12671"/>
          <a:stretch>
            <a:fillRect/>
          </a:stretch>
        </p:blipFill>
        <p:spPr>
          <a:xfrm>
            <a:off x="457199" y="2382626"/>
            <a:ext cx="5537200" cy="3045247"/>
          </a:xfrm>
        </p:spPr>
      </p:pic>
      <p:pic>
        <p:nvPicPr>
          <p:cNvPr id="5" name="Picture 4"/>
          <p:cNvPicPr>
            <a:picLocks noChangeAspect="1"/>
          </p:cNvPicPr>
          <p:nvPr/>
        </p:nvPicPr>
        <p:blipFill>
          <a:blip r:embed="rId3"/>
          <a:stretch>
            <a:fillRect/>
          </a:stretch>
        </p:blipFill>
        <p:spPr>
          <a:xfrm>
            <a:off x="2952750" y="2743200"/>
            <a:ext cx="3492500" cy="2324100"/>
          </a:xfrm>
          <a:prstGeom prst="rect">
            <a:avLst/>
          </a:prstGeom>
        </p:spPr>
      </p:pic>
      <p:pic>
        <p:nvPicPr>
          <p:cNvPr id="6" name="Picture 5"/>
          <p:cNvPicPr>
            <a:picLocks noChangeAspect="1"/>
          </p:cNvPicPr>
          <p:nvPr/>
        </p:nvPicPr>
        <p:blipFill>
          <a:blip r:embed="rId4"/>
          <a:stretch>
            <a:fillRect/>
          </a:stretch>
        </p:blipFill>
        <p:spPr>
          <a:xfrm>
            <a:off x="4699000" y="4445000"/>
            <a:ext cx="3987800" cy="2032000"/>
          </a:xfrm>
          <a:prstGeom prst="rect">
            <a:avLst/>
          </a:prstGeom>
        </p:spPr>
      </p:pic>
    </p:spTree>
    <p:extLst>
      <p:ext uri="{BB962C8B-B14F-4D97-AF65-F5344CB8AC3E}">
        <p14:creationId xmlns:p14="http://schemas.microsoft.com/office/powerpoint/2010/main" val="20477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with LINCS</a:t>
            </a:r>
            <a:endParaRPr lang="en-US" dirty="0"/>
          </a:p>
        </p:txBody>
      </p:sp>
      <p:sp>
        <p:nvSpPr>
          <p:cNvPr id="3" name="Content Placeholder 2"/>
          <p:cNvSpPr>
            <a:spLocks noGrp="1"/>
          </p:cNvSpPr>
          <p:nvPr>
            <p:ph idx="1"/>
          </p:nvPr>
        </p:nvSpPr>
        <p:spPr>
          <a:xfrm>
            <a:off x="457200" y="2160516"/>
            <a:ext cx="8229600" cy="3965647"/>
          </a:xfrm>
        </p:spPr>
        <p:txBody>
          <a:bodyPr/>
          <a:lstStyle/>
          <a:p>
            <a:pPr marL="514350" indent="-514350">
              <a:buAutoNum type="arabicPeriod"/>
            </a:pPr>
            <a:r>
              <a:rPr lang="en-US" dirty="0" smtClean="0"/>
              <a:t>What is the story? </a:t>
            </a:r>
          </a:p>
          <a:p>
            <a:pPr marL="514350" indent="-514350">
              <a:buAutoNum type="arabicPeriod"/>
            </a:pPr>
            <a:r>
              <a:rPr lang="en-US" dirty="0" smtClean="0"/>
              <a:t>What is the reminding word?</a:t>
            </a:r>
          </a:p>
          <a:p>
            <a:pPr marL="514350" indent="-514350">
              <a:buAutoNum type="arabicPeriod"/>
            </a:pPr>
            <a:r>
              <a:rPr lang="en-US" dirty="0" smtClean="0"/>
              <a:t>What is the word? </a:t>
            </a:r>
          </a:p>
          <a:p>
            <a:pPr marL="514350" indent="-514350">
              <a:buAutoNum type="arabicPeriod"/>
            </a:pPr>
            <a:r>
              <a:rPr lang="en-US" dirty="0" smtClean="0"/>
              <a:t>What is the definition?</a:t>
            </a:r>
            <a:endParaRPr lang="en-US" dirty="0"/>
          </a:p>
        </p:txBody>
      </p:sp>
    </p:spTree>
    <p:extLst>
      <p:ext uri="{BB962C8B-B14F-4D97-AF65-F5344CB8AC3E}">
        <p14:creationId xmlns:p14="http://schemas.microsoft.com/office/powerpoint/2010/main" val="150933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63" y="316561"/>
            <a:ext cx="7770813" cy="1429871"/>
          </a:xfrm>
        </p:spPr>
        <p:txBody>
          <a:bodyPr>
            <a:noAutofit/>
          </a:bodyPr>
          <a:lstStyle/>
          <a:p>
            <a:r>
              <a:rPr lang="en-US" sz="4000" dirty="0" smtClean="0"/>
              <a:t/>
            </a:r>
            <a:br>
              <a:rPr lang="en-US" sz="4000" dirty="0" smtClean="0"/>
            </a:br>
            <a:r>
              <a:rPr lang="en-US" dirty="0" smtClean="0"/>
              <a:t>LINCS  </a:t>
            </a:r>
            <a:br>
              <a:rPr lang="en-US" dirty="0" smtClean="0"/>
            </a:br>
            <a:endParaRPr lang="en-US" dirty="0"/>
          </a:p>
        </p:txBody>
      </p:sp>
      <p:pic>
        <p:nvPicPr>
          <p:cNvPr id="4" name="Content Placeholder 3" descr="Screen Shot 2014-07-24 at 12.57.49 PM.png"/>
          <p:cNvPicPr>
            <a:picLocks noGrp="1" noChangeAspect="1"/>
          </p:cNvPicPr>
          <p:nvPr>
            <p:ph idx="1"/>
          </p:nvPr>
        </p:nvPicPr>
        <p:blipFill>
          <a:blip r:embed="rId2">
            <a:extLst>
              <a:ext uri="{28A0092B-C50C-407E-A947-70E740481C1C}">
                <a14:useLocalDpi xmlns:a14="http://schemas.microsoft.com/office/drawing/2010/main" val="0"/>
              </a:ext>
            </a:extLst>
          </a:blip>
          <a:srcRect t="-45405" b="-45405"/>
          <a:stretch>
            <a:fillRect/>
          </a:stretch>
        </p:blipFill>
        <p:spPr>
          <a:xfrm>
            <a:off x="680063" y="1427517"/>
            <a:ext cx="7770813" cy="4355943"/>
          </a:xfrm>
        </p:spPr>
      </p:pic>
      <p:sp>
        <p:nvSpPr>
          <p:cNvPr id="3" name="TextBox 2"/>
          <p:cNvSpPr txBox="1"/>
          <p:nvPr/>
        </p:nvSpPr>
        <p:spPr>
          <a:xfrm>
            <a:off x="1334195" y="2956812"/>
            <a:ext cx="741309" cy="461665"/>
          </a:xfrm>
          <a:prstGeom prst="rect">
            <a:avLst/>
          </a:prstGeom>
          <a:noFill/>
        </p:spPr>
        <p:txBody>
          <a:bodyPr wrap="none" rtlCol="0">
            <a:spAutoFit/>
          </a:bodyPr>
          <a:lstStyle/>
          <a:p>
            <a:r>
              <a:rPr lang="en-US" sz="2400" dirty="0" smtClean="0"/>
              <a:t>duct</a:t>
            </a:r>
            <a:endParaRPr lang="en-US" sz="2400" dirty="0"/>
          </a:p>
        </p:txBody>
      </p:sp>
      <p:sp>
        <p:nvSpPr>
          <p:cNvPr id="5" name="TextBox 4"/>
          <p:cNvSpPr txBox="1"/>
          <p:nvPr/>
        </p:nvSpPr>
        <p:spPr>
          <a:xfrm>
            <a:off x="1229349" y="3860841"/>
            <a:ext cx="951000" cy="461665"/>
          </a:xfrm>
          <a:prstGeom prst="rect">
            <a:avLst/>
          </a:prstGeom>
          <a:noFill/>
        </p:spPr>
        <p:txBody>
          <a:bodyPr wrap="square" rtlCol="0">
            <a:spAutoFit/>
          </a:bodyPr>
          <a:lstStyle/>
          <a:p>
            <a:r>
              <a:rPr lang="en-US" sz="2400" dirty="0" smtClean="0">
                <a:solidFill>
                  <a:srgbClr val="000000"/>
                </a:solidFill>
              </a:rPr>
              <a:t>duck</a:t>
            </a:r>
            <a:r>
              <a:rPr lang="en-US" dirty="0" smtClean="0">
                <a:solidFill>
                  <a:srgbClr val="000000"/>
                </a:solidFill>
              </a:rPr>
              <a:t>  </a:t>
            </a:r>
            <a:endParaRPr lang="en-US" dirty="0">
              <a:solidFill>
                <a:srgbClr val="000000"/>
              </a:solidFill>
            </a:endParaRPr>
          </a:p>
        </p:txBody>
      </p:sp>
      <p:sp>
        <p:nvSpPr>
          <p:cNvPr id="6" name="TextBox 5"/>
          <p:cNvSpPr txBox="1"/>
          <p:nvPr/>
        </p:nvSpPr>
        <p:spPr>
          <a:xfrm>
            <a:off x="6951328" y="3143824"/>
            <a:ext cx="1076066" cy="830997"/>
          </a:xfrm>
          <a:prstGeom prst="rect">
            <a:avLst/>
          </a:prstGeom>
          <a:noFill/>
        </p:spPr>
        <p:txBody>
          <a:bodyPr wrap="square" rtlCol="0">
            <a:spAutoFit/>
          </a:bodyPr>
          <a:lstStyle/>
          <a:p>
            <a:r>
              <a:rPr lang="en-US" sz="2400" dirty="0" smtClean="0">
                <a:solidFill>
                  <a:srgbClr val="000000"/>
                </a:solidFill>
              </a:rPr>
              <a:t>To lead</a:t>
            </a:r>
          </a:p>
        </p:txBody>
      </p:sp>
      <p:sp>
        <p:nvSpPr>
          <p:cNvPr id="9" name="TextBox 8"/>
          <p:cNvSpPr txBox="1"/>
          <p:nvPr/>
        </p:nvSpPr>
        <p:spPr>
          <a:xfrm>
            <a:off x="2816488" y="3137857"/>
            <a:ext cx="2027011" cy="1569660"/>
          </a:xfrm>
          <a:prstGeom prst="rect">
            <a:avLst/>
          </a:prstGeom>
          <a:noFill/>
        </p:spPr>
        <p:txBody>
          <a:bodyPr wrap="square" rtlCol="0">
            <a:spAutoFit/>
          </a:bodyPr>
          <a:lstStyle/>
          <a:p>
            <a:r>
              <a:rPr lang="en-US" sz="2400" dirty="0" smtClean="0">
                <a:solidFill>
                  <a:srgbClr val="000000"/>
                </a:solidFill>
              </a:rPr>
              <a:t>I lead the duck around like it is my pet. </a:t>
            </a:r>
          </a:p>
        </p:txBody>
      </p:sp>
      <p:pic>
        <p:nvPicPr>
          <p:cNvPr id="8" name="Picture 7"/>
          <p:cNvPicPr>
            <a:picLocks noChangeAspect="1"/>
          </p:cNvPicPr>
          <p:nvPr/>
        </p:nvPicPr>
        <p:blipFill>
          <a:blip r:embed="rId3"/>
          <a:stretch>
            <a:fillRect/>
          </a:stretch>
        </p:blipFill>
        <p:spPr>
          <a:xfrm>
            <a:off x="4948344" y="3137857"/>
            <a:ext cx="1511010" cy="1907635"/>
          </a:xfrm>
          <a:prstGeom prst="rect">
            <a:avLst/>
          </a:prstGeom>
        </p:spPr>
      </p:pic>
    </p:spTree>
    <p:extLst>
      <p:ext uri="{BB962C8B-B14F-4D97-AF65-F5344CB8AC3E}">
        <p14:creationId xmlns:p14="http://schemas.microsoft.com/office/powerpoint/2010/main" val="13716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124" y="329184"/>
            <a:ext cx="5671876" cy="6089904"/>
          </a:xfrm>
        </p:spPr>
      </p:pic>
    </p:spTree>
    <p:extLst>
      <p:ext uri="{BB962C8B-B14F-4D97-AF65-F5344CB8AC3E}">
        <p14:creationId xmlns:p14="http://schemas.microsoft.com/office/powerpoint/2010/main" val="45860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dirty="0"/>
              <a:t>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56905" y="2433229"/>
            <a:ext cx="8887095" cy="3335352"/>
          </a:xfrm>
        </p:spPr>
        <p:txBody>
          <a:bodyPr>
            <a:normAutofit fontScale="40000" lnSpcReduction="20000"/>
          </a:bodyPr>
          <a:lstStyle/>
          <a:p>
            <a:pPr marL="514350" indent="-514350">
              <a:buAutoNum type="alphaLcPeriod"/>
            </a:pPr>
            <a:endParaRPr lang="en-US" dirty="0" smtClean="0"/>
          </a:p>
          <a:p>
            <a:pPr marL="514350" indent="-514350">
              <a:buAutoNum type="alphaLcPeriod"/>
            </a:pPr>
            <a:endParaRPr lang="en-US" dirty="0"/>
          </a:p>
          <a:p>
            <a:pPr marL="514350" indent="-514350">
              <a:buAutoNum type="alphaLcPeriod"/>
            </a:pPr>
            <a:endParaRPr lang="en-US" dirty="0" smtClean="0"/>
          </a:p>
          <a:p>
            <a:pPr marL="514350" indent="-514350">
              <a:buAutoNum type="alphaLcPeriod"/>
            </a:pPr>
            <a:endParaRPr lang="en-US" dirty="0"/>
          </a:p>
          <a:p>
            <a:pPr marL="514350" indent="-514350">
              <a:buAutoNum type="alphaLcPeriod"/>
            </a:pPr>
            <a:r>
              <a:rPr lang="en-US" sz="7000" dirty="0" smtClean="0"/>
              <a:t>Do you recognize the root? (whiteboard)</a:t>
            </a:r>
          </a:p>
          <a:p>
            <a:pPr marL="514350" indent="-514350">
              <a:buAutoNum type="alphaLcPeriod"/>
            </a:pPr>
            <a:r>
              <a:rPr lang="en-US" sz="7000" dirty="0" smtClean="0"/>
              <a:t>Try out the meaning of the root in the sentence.</a:t>
            </a:r>
          </a:p>
          <a:p>
            <a:pPr marL="514350" indent="-514350">
              <a:buAutoNum type="alphaLcPeriod"/>
            </a:pPr>
            <a:r>
              <a:rPr lang="en-US" sz="7000" dirty="0" smtClean="0"/>
              <a:t>What do you think the word means? </a:t>
            </a:r>
          </a:p>
          <a:p>
            <a:pPr marL="514350" indent="-514350">
              <a:buAutoNum type="arabicPeriod"/>
            </a:pPr>
            <a:endParaRPr lang="en-US" sz="2500" dirty="0"/>
          </a:p>
        </p:txBody>
      </p:sp>
      <p:sp>
        <p:nvSpPr>
          <p:cNvPr id="4" name="Rectangle 3"/>
          <p:cNvSpPr/>
          <p:nvPr/>
        </p:nvSpPr>
        <p:spPr>
          <a:xfrm>
            <a:off x="42901" y="802013"/>
            <a:ext cx="7336971" cy="1631216"/>
          </a:xfrm>
          <a:prstGeom prst="rect">
            <a:avLst/>
          </a:prstGeom>
        </p:spPr>
        <p:txBody>
          <a:bodyPr wrap="square">
            <a:spAutoFit/>
          </a:bodyPr>
          <a:lstStyle/>
          <a:p>
            <a:pPr marL="406400" indent="-406400"/>
            <a:r>
              <a:rPr lang="en-US" sz="3200" dirty="0">
                <a:solidFill>
                  <a:srgbClr val="002060"/>
                </a:solidFill>
              </a:rPr>
              <a:t>	The burglars broke into the house and abducted the dog.  </a:t>
            </a:r>
          </a:p>
          <a:p>
            <a:pPr marL="406400" indent="-406400"/>
            <a:endParaRPr lang="en-US" sz="3200" dirty="0">
              <a:solidFill>
                <a:srgbClr val="002060"/>
              </a:solidFill>
            </a:endParaRPr>
          </a:p>
        </p:txBody>
      </p:sp>
    </p:spTree>
    <p:extLst>
      <p:ext uri="{BB962C8B-B14F-4D97-AF65-F5344CB8AC3E}">
        <p14:creationId xmlns:p14="http://schemas.microsoft.com/office/powerpoint/2010/main" val="10155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it to your personal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3604064"/>
              </p:ext>
            </p:extLst>
          </p:nvPr>
        </p:nvGraphicFramePr>
        <p:xfrm>
          <a:off x="457199" y="3361266"/>
          <a:ext cx="8094132" cy="1464734"/>
        </p:xfrm>
        <a:graphic>
          <a:graphicData uri="http://schemas.openxmlformats.org/drawingml/2006/table">
            <a:tbl>
              <a:tblPr firstRow="1" bandRow="1">
                <a:tableStyleId>{5C22544A-7EE6-4342-B048-85BDC9FD1C3A}</a:tableStyleId>
              </a:tblPr>
              <a:tblGrid>
                <a:gridCol w="1349022"/>
                <a:gridCol w="1349022"/>
                <a:gridCol w="1349022"/>
                <a:gridCol w="1349022"/>
                <a:gridCol w="1349022"/>
                <a:gridCol w="1349022"/>
              </a:tblGrid>
              <a:tr h="537314">
                <a:tc>
                  <a:txBody>
                    <a:bodyPr/>
                    <a:lstStyle/>
                    <a:p>
                      <a:r>
                        <a:rPr lang="en-US" dirty="0" smtClean="0"/>
                        <a:t>word</a:t>
                      </a:r>
                      <a:endParaRPr lang="en-US" dirty="0"/>
                    </a:p>
                  </a:txBody>
                  <a:tcPr marL="72319" marR="72319"/>
                </a:tc>
                <a:tc>
                  <a:txBody>
                    <a:bodyPr/>
                    <a:lstStyle/>
                    <a:p>
                      <a:r>
                        <a:rPr lang="en-US" dirty="0" smtClean="0"/>
                        <a:t>prefix</a:t>
                      </a:r>
                      <a:endParaRPr lang="en-US" dirty="0"/>
                    </a:p>
                  </a:txBody>
                  <a:tcPr marL="72319" marR="72319"/>
                </a:tc>
                <a:tc>
                  <a:txBody>
                    <a:bodyPr/>
                    <a:lstStyle/>
                    <a:p>
                      <a:r>
                        <a:rPr lang="en-US" dirty="0" smtClean="0"/>
                        <a:t>suffix</a:t>
                      </a:r>
                      <a:endParaRPr lang="en-US" dirty="0"/>
                    </a:p>
                  </a:txBody>
                  <a:tcPr marL="72319" marR="72319"/>
                </a:tc>
                <a:tc>
                  <a:txBody>
                    <a:bodyPr/>
                    <a:lstStyle/>
                    <a:p>
                      <a:r>
                        <a:rPr lang="en-US" dirty="0" smtClean="0"/>
                        <a:t>root</a:t>
                      </a:r>
                      <a:endParaRPr lang="en-US" dirty="0"/>
                    </a:p>
                  </a:txBody>
                  <a:tcPr marL="72319" marR="72319"/>
                </a:tc>
                <a:tc>
                  <a:txBody>
                    <a:bodyPr/>
                    <a:lstStyle/>
                    <a:p>
                      <a:r>
                        <a:rPr lang="en-US" dirty="0" smtClean="0"/>
                        <a:t>definition</a:t>
                      </a:r>
                      <a:endParaRPr lang="en-US" dirty="0"/>
                    </a:p>
                  </a:txBody>
                  <a:tcPr marL="72319" marR="72319"/>
                </a:tc>
                <a:tc>
                  <a:txBody>
                    <a:bodyPr/>
                    <a:lstStyle/>
                    <a:p>
                      <a:r>
                        <a:rPr lang="en-US" dirty="0" smtClean="0"/>
                        <a:t>sample</a:t>
                      </a:r>
                      <a:endParaRPr lang="en-US" dirty="0"/>
                    </a:p>
                  </a:txBody>
                  <a:tcPr marL="72319" marR="72319"/>
                </a:tc>
              </a:tr>
              <a:tr h="927420">
                <a:tc>
                  <a:txBody>
                    <a:bodyPr/>
                    <a:lstStyle/>
                    <a:p>
                      <a:endParaRPr lang="en-US" dirty="0" smtClean="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smtClean="0"/>
                    </a:p>
                    <a:p>
                      <a:endParaRPr lang="en-US" dirty="0"/>
                    </a:p>
                  </a:txBody>
                  <a:tcPr marL="72319" marR="72319"/>
                </a:tc>
                <a:tc>
                  <a:txBody>
                    <a:bodyPr/>
                    <a:lstStyle/>
                    <a:p>
                      <a:endParaRPr lang="en-US" dirty="0"/>
                    </a:p>
                  </a:txBody>
                  <a:tcPr marL="72319" marR="72319"/>
                </a:tc>
              </a:tr>
            </a:tbl>
          </a:graphicData>
        </a:graphic>
      </p:graphicFrame>
      <p:sp>
        <p:nvSpPr>
          <p:cNvPr id="3" name="TextBox 2"/>
          <p:cNvSpPr txBox="1"/>
          <p:nvPr/>
        </p:nvSpPr>
        <p:spPr>
          <a:xfrm>
            <a:off x="507715" y="4093633"/>
            <a:ext cx="1335622" cy="369332"/>
          </a:xfrm>
          <a:prstGeom prst="rect">
            <a:avLst/>
          </a:prstGeom>
          <a:noFill/>
        </p:spPr>
        <p:txBody>
          <a:bodyPr wrap="none" rtlCol="0">
            <a:spAutoFit/>
          </a:bodyPr>
          <a:lstStyle/>
          <a:p>
            <a:r>
              <a:rPr lang="en-US" dirty="0" smtClean="0"/>
              <a:t>abducted</a:t>
            </a:r>
            <a:endParaRPr lang="en-US" dirty="0"/>
          </a:p>
        </p:txBody>
      </p:sp>
      <p:sp>
        <p:nvSpPr>
          <p:cNvPr id="5" name="TextBox 4"/>
          <p:cNvSpPr txBox="1"/>
          <p:nvPr/>
        </p:nvSpPr>
        <p:spPr>
          <a:xfrm>
            <a:off x="2058339" y="4093633"/>
            <a:ext cx="498855" cy="369332"/>
          </a:xfrm>
          <a:prstGeom prst="rect">
            <a:avLst/>
          </a:prstGeom>
          <a:noFill/>
        </p:spPr>
        <p:txBody>
          <a:bodyPr wrap="none" rtlCol="0">
            <a:spAutoFit/>
          </a:bodyPr>
          <a:lstStyle/>
          <a:p>
            <a:r>
              <a:rPr lang="en-US" smtClean="0"/>
              <a:t>ab</a:t>
            </a:r>
            <a:endParaRPr lang="en-US" dirty="0"/>
          </a:p>
        </p:txBody>
      </p:sp>
      <p:sp>
        <p:nvSpPr>
          <p:cNvPr id="6" name="TextBox 5"/>
          <p:cNvSpPr txBox="1"/>
          <p:nvPr/>
        </p:nvSpPr>
        <p:spPr>
          <a:xfrm>
            <a:off x="4581671" y="4100454"/>
            <a:ext cx="712054" cy="369332"/>
          </a:xfrm>
          <a:prstGeom prst="rect">
            <a:avLst/>
          </a:prstGeom>
          <a:noFill/>
        </p:spPr>
        <p:txBody>
          <a:bodyPr wrap="none" rtlCol="0">
            <a:spAutoFit/>
          </a:bodyPr>
          <a:lstStyle/>
          <a:p>
            <a:r>
              <a:rPr lang="en-US" dirty="0" smtClean="0"/>
              <a:t>duct</a:t>
            </a:r>
            <a:endParaRPr lang="en-US" dirty="0"/>
          </a:p>
        </p:txBody>
      </p:sp>
      <p:sp>
        <p:nvSpPr>
          <p:cNvPr id="7" name="TextBox 6"/>
          <p:cNvSpPr txBox="1"/>
          <p:nvPr/>
        </p:nvSpPr>
        <p:spPr>
          <a:xfrm>
            <a:off x="5859143" y="3961955"/>
            <a:ext cx="1055097" cy="646331"/>
          </a:xfrm>
          <a:prstGeom prst="rect">
            <a:avLst/>
          </a:prstGeom>
          <a:noFill/>
        </p:spPr>
        <p:txBody>
          <a:bodyPr wrap="none" rtlCol="0">
            <a:spAutoFit/>
          </a:bodyPr>
          <a:lstStyle/>
          <a:p>
            <a:r>
              <a:rPr lang="en-US" dirty="0"/>
              <a:t>t</a:t>
            </a:r>
            <a:r>
              <a:rPr lang="en-US" dirty="0" smtClean="0"/>
              <a:t>o lead </a:t>
            </a:r>
          </a:p>
          <a:p>
            <a:r>
              <a:rPr lang="en-US" dirty="0" smtClean="0"/>
              <a:t>away</a:t>
            </a:r>
          </a:p>
        </p:txBody>
      </p:sp>
      <p:sp>
        <p:nvSpPr>
          <p:cNvPr id="8" name="TextBox 7"/>
          <p:cNvSpPr txBox="1"/>
          <p:nvPr/>
        </p:nvSpPr>
        <p:spPr>
          <a:xfrm>
            <a:off x="3487744" y="4093926"/>
            <a:ext cx="494046" cy="369332"/>
          </a:xfrm>
          <a:prstGeom prst="rect">
            <a:avLst/>
          </a:prstGeom>
          <a:noFill/>
        </p:spPr>
        <p:txBody>
          <a:bodyPr wrap="none" rtlCol="0">
            <a:spAutoFit/>
          </a:bodyPr>
          <a:lstStyle/>
          <a:p>
            <a:r>
              <a:rPr lang="en-US" dirty="0" smtClean="0"/>
              <a:t>ed</a:t>
            </a:r>
            <a:endParaRPr lang="en-US" dirty="0"/>
          </a:p>
        </p:txBody>
      </p:sp>
      <p:sp>
        <p:nvSpPr>
          <p:cNvPr id="9" name="TextBox 8"/>
          <p:cNvSpPr txBox="1"/>
          <p:nvPr/>
        </p:nvSpPr>
        <p:spPr>
          <a:xfrm>
            <a:off x="5828685" y="4481358"/>
            <a:ext cx="1116011" cy="369332"/>
          </a:xfrm>
          <a:prstGeom prst="rect">
            <a:avLst/>
          </a:prstGeom>
          <a:noFill/>
        </p:spPr>
        <p:txBody>
          <a:bodyPr wrap="none" rtlCol="0">
            <a:spAutoFit/>
          </a:bodyPr>
          <a:lstStyle/>
          <a:p>
            <a:r>
              <a:rPr lang="en-US" b="1" dirty="0" smtClean="0"/>
              <a:t>by force</a:t>
            </a:r>
            <a:endParaRPr lang="en-US" b="1" dirty="0"/>
          </a:p>
        </p:txBody>
      </p:sp>
    </p:spTree>
    <p:extLst>
      <p:ext uri="{BB962C8B-B14F-4D97-AF65-F5344CB8AC3E}">
        <p14:creationId xmlns:p14="http://schemas.microsoft.com/office/powerpoint/2010/main" val="13836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________ is abducting _________.</a:t>
            </a:r>
            <a:endParaRPr lang="en-US" dirty="0"/>
          </a:p>
        </p:txBody>
      </p:sp>
      <p:pic>
        <p:nvPicPr>
          <p:cNvPr id="4" name="Content Placeholder 3"/>
          <p:cNvPicPr>
            <a:picLocks noGrp="1" noChangeAspect="1"/>
          </p:cNvPicPr>
          <p:nvPr>
            <p:ph idx="1"/>
          </p:nvPr>
        </p:nvPicPr>
        <p:blipFill>
          <a:blip r:embed="rId2"/>
          <a:srcRect t="14266" b="14266"/>
          <a:stretch>
            <a:fillRect/>
          </a:stretch>
        </p:blipFill>
        <p:spPr>
          <a:xfrm>
            <a:off x="351743" y="3098410"/>
            <a:ext cx="5748620" cy="3161520"/>
          </a:xfrm>
        </p:spPr>
      </p:pic>
      <p:pic>
        <p:nvPicPr>
          <p:cNvPr id="5" name="Picture 4"/>
          <p:cNvPicPr>
            <a:picLocks noChangeAspect="1"/>
          </p:cNvPicPr>
          <p:nvPr/>
        </p:nvPicPr>
        <p:blipFill>
          <a:blip r:embed="rId3"/>
          <a:stretch>
            <a:fillRect/>
          </a:stretch>
        </p:blipFill>
        <p:spPr>
          <a:xfrm>
            <a:off x="2921000" y="3466321"/>
            <a:ext cx="3289300" cy="2463800"/>
          </a:xfrm>
          <a:prstGeom prst="rect">
            <a:avLst/>
          </a:prstGeom>
        </p:spPr>
      </p:pic>
      <p:pic>
        <p:nvPicPr>
          <p:cNvPr id="6" name="Picture 5"/>
          <p:cNvPicPr>
            <a:picLocks noChangeAspect="1"/>
          </p:cNvPicPr>
          <p:nvPr/>
        </p:nvPicPr>
        <p:blipFill>
          <a:blip r:embed="rId4"/>
          <a:stretch>
            <a:fillRect/>
          </a:stretch>
        </p:blipFill>
        <p:spPr>
          <a:xfrm>
            <a:off x="4720232" y="2718189"/>
            <a:ext cx="2349500" cy="3467100"/>
          </a:xfrm>
          <a:prstGeom prst="rect">
            <a:avLst/>
          </a:prstGeom>
        </p:spPr>
      </p:pic>
      <p:pic>
        <p:nvPicPr>
          <p:cNvPr id="7" name="Picture 6"/>
          <p:cNvPicPr>
            <a:picLocks noChangeAspect="1"/>
          </p:cNvPicPr>
          <p:nvPr/>
        </p:nvPicPr>
        <p:blipFill>
          <a:blip r:embed="rId5"/>
          <a:stretch>
            <a:fillRect/>
          </a:stretch>
        </p:blipFill>
        <p:spPr>
          <a:xfrm>
            <a:off x="4381500" y="2437621"/>
            <a:ext cx="3657600" cy="2057400"/>
          </a:xfrm>
          <a:prstGeom prst="rect">
            <a:avLst/>
          </a:prstGeom>
        </p:spPr>
      </p:pic>
    </p:spTree>
    <p:extLst>
      <p:ext uri="{BB962C8B-B14F-4D97-AF65-F5344CB8AC3E}">
        <p14:creationId xmlns:p14="http://schemas.microsoft.com/office/powerpoint/2010/main" val="10756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508"/>
            <a:ext cx="6604000" cy="1735227"/>
          </a:xfrm>
        </p:spPr>
        <p:txBody>
          <a:bodyPr>
            <a:noAutofit/>
          </a:bodyPr>
          <a:lstStyle/>
          <a:p>
            <a:r>
              <a:rPr lang="en-US" sz="2800" dirty="0" smtClean="0">
                <a:solidFill>
                  <a:srgbClr val="002060"/>
                </a:solidFill>
              </a:rPr>
              <a:t>1. Dennis </a:t>
            </a:r>
            <a:r>
              <a:rPr lang="en-US" sz="2800" dirty="0">
                <a:solidFill>
                  <a:srgbClr val="002060"/>
                </a:solidFill>
              </a:rPr>
              <a:t>had recently begun a successful career conducting opera in Europe</a:t>
            </a:r>
            <a:r>
              <a:rPr lang="en-US" sz="2800" dirty="0" smtClean="0">
                <a:solidFill>
                  <a:srgbClr val="002060"/>
                </a:solidFill>
              </a:rPr>
              <a:t>.</a:t>
            </a:r>
            <a:br>
              <a:rPr lang="en-US" sz="2800" dirty="0" smtClean="0">
                <a:solidFill>
                  <a:srgbClr val="002060"/>
                </a:solidFill>
              </a:rPr>
            </a:br>
            <a:r>
              <a:rPr lang="en-US" sz="2800" dirty="0">
                <a:solidFill>
                  <a:srgbClr val="002060"/>
                </a:solidFill>
              </a:rPr>
              <a:t/>
            </a:r>
            <a:br>
              <a:rPr lang="en-US" sz="2800" dirty="0">
                <a:solidFill>
                  <a:srgbClr val="002060"/>
                </a:solidFill>
              </a:rPr>
            </a:br>
            <a:r>
              <a:rPr lang="en-US" sz="2800" dirty="0" smtClean="0">
                <a:solidFill>
                  <a:srgbClr val="002060"/>
                </a:solidFill>
              </a:rPr>
              <a:t>2.  He conducted a science experiment</a:t>
            </a:r>
            <a:r>
              <a:rPr lang="en-US" sz="2800" i="1" dirty="0"/>
              <a:t/>
            </a:r>
            <a:br>
              <a:rPr lang="en-US" sz="2800" i="1" dirty="0"/>
            </a:br>
            <a:r>
              <a:rPr lang="en-US" sz="2800" dirty="0">
                <a:solidFill>
                  <a:srgbClr val="002060"/>
                </a:solidFill>
              </a:rPr>
              <a:t/>
            </a:r>
            <a:br>
              <a:rPr lang="en-US" sz="2800" dirty="0">
                <a:solidFill>
                  <a:srgbClr val="002060"/>
                </a:solidFill>
              </a:rPr>
            </a:br>
            <a:r>
              <a:rPr lang="en-US" sz="2800" dirty="0" smtClean="0">
                <a:solidFill>
                  <a:srgbClr val="002060"/>
                </a:solidFill>
              </a:rPr>
              <a:t>3.  On my report card I received an ”E” for excellent conduct. </a:t>
            </a:r>
            <a:endParaRPr lang="en-US" sz="2800" b="1" dirty="0">
              <a:solidFill>
                <a:srgbClr val="002060"/>
              </a:solidFill>
            </a:endParaRPr>
          </a:p>
        </p:txBody>
      </p:sp>
      <p:sp>
        <p:nvSpPr>
          <p:cNvPr id="3" name="Content Placeholder 2"/>
          <p:cNvSpPr>
            <a:spLocks noGrp="1"/>
          </p:cNvSpPr>
          <p:nvPr>
            <p:ph idx="1"/>
          </p:nvPr>
        </p:nvSpPr>
        <p:spPr>
          <a:xfrm>
            <a:off x="457200" y="3879986"/>
            <a:ext cx="8582296" cy="2978014"/>
          </a:xfrm>
        </p:spPr>
        <p:txBody>
          <a:bodyPr>
            <a:normAutofit fontScale="55000" lnSpcReduction="20000"/>
          </a:bodyPr>
          <a:lstStyle/>
          <a:p>
            <a:pPr marL="514350" indent="-514350">
              <a:buAutoNum type="alphaLcPeriod"/>
            </a:pPr>
            <a:endParaRPr lang="en-US" dirty="0" smtClean="0"/>
          </a:p>
          <a:p>
            <a:pPr marL="0" indent="0">
              <a:buNone/>
            </a:pPr>
            <a:endParaRPr lang="en-US" dirty="0"/>
          </a:p>
          <a:p>
            <a:pPr marL="514350" indent="-514350">
              <a:buAutoNum type="alphaLcPeriod"/>
            </a:pPr>
            <a:r>
              <a:rPr lang="en-US" sz="5100" dirty="0" smtClean="0"/>
              <a:t>Do you recognize the root? (whiteboard)</a:t>
            </a:r>
          </a:p>
          <a:p>
            <a:pPr marL="514350" indent="-514350">
              <a:buAutoNum type="alphaLcPeriod"/>
            </a:pPr>
            <a:r>
              <a:rPr lang="en-US" sz="5100" dirty="0" smtClean="0"/>
              <a:t>Try out the meaning of the root in the sentence.</a:t>
            </a:r>
          </a:p>
          <a:p>
            <a:pPr marL="514350" indent="-514350">
              <a:buAutoNum type="alphaLcPeriod"/>
            </a:pPr>
            <a:r>
              <a:rPr lang="en-US" sz="5100" dirty="0" smtClean="0"/>
              <a:t>What do you think the word means? </a:t>
            </a:r>
          </a:p>
          <a:p>
            <a:pPr marL="514350" indent="-514350">
              <a:buAutoNum type="arabicPeriod"/>
            </a:pPr>
            <a:endParaRPr lang="en-US" dirty="0"/>
          </a:p>
        </p:txBody>
      </p:sp>
      <p:sp>
        <p:nvSpPr>
          <p:cNvPr id="4" name="Rectangle 3"/>
          <p:cNvSpPr/>
          <p:nvPr/>
        </p:nvSpPr>
        <p:spPr>
          <a:xfrm>
            <a:off x="457200" y="245973"/>
            <a:ext cx="8030094" cy="646331"/>
          </a:xfrm>
          <a:prstGeom prst="rect">
            <a:avLst/>
          </a:prstGeom>
        </p:spPr>
        <p:txBody>
          <a:bodyPr wrap="square">
            <a:spAutoFit/>
          </a:bodyPr>
          <a:lstStyle/>
          <a:p>
            <a:pPr algn="ctr"/>
            <a:endParaRPr lang="en-US" sz="3600" b="1" i="1" dirty="0">
              <a:solidFill>
                <a:srgbClr val="002060"/>
              </a:solidFill>
            </a:endParaRPr>
          </a:p>
        </p:txBody>
      </p:sp>
    </p:spTree>
    <p:extLst>
      <p:ext uri="{BB962C8B-B14F-4D97-AF65-F5344CB8AC3E}">
        <p14:creationId xmlns:p14="http://schemas.microsoft.com/office/powerpoint/2010/main" val="17690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1375</TotalTime>
  <Words>1035</Words>
  <Application>Microsoft Macintosh PowerPoint</Application>
  <PresentationFormat>On-screen Show (4:3)</PresentationFormat>
  <Paragraphs>198</Paragraphs>
  <Slides>27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Century Gothic</vt:lpstr>
      <vt:lpstr>Wingdings 2</vt:lpstr>
      <vt:lpstr>Plaza</vt:lpstr>
      <vt:lpstr>Morphology Instruction</vt:lpstr>
      <vt:lpstr>What is a root? </vt:lpstr>
      <vt:lpstr>Review with LINCS</vt:lpstr>
      <vt:lpstr> LINCS   </vt:lpstr>
      <vt:lpstr>PowerPoint Presentation</vt:lpstr>
      <vt:lpstr>      </vt:lpstr>
      <vt:lpstr>Add it to your personal dictionary</vt:lpstr>
      <vt:lpstr>________ is abducting _________.</vt:lpstr>
      <vt:lpstr>1. Dennis had recently begun a successful career conducting opera in Europe.  2.  He conducted a science experiment  3.  On my report card I received an ”E” for excellent conduct. </vt:lpstr>
      <vt:lpstr>Add it to your personal dictionary</vt:lpstr>
      <vt:lpstr>Conduct</vt:lpstr>
      <vt:lpstr>She is conducting_____________.</vt:lpstr>
      <vt:lpstr>How would you describe his conduct?</vt:lpstr>
      <vt:lpstr>Someone introduced us, and I sat next to him.</vt:lpstr>
      <vt:lpstr>Add it to your personal dictionary</vt:lpstr>
      <vt:lpstr>It can be considered rude to suddenly interject a question into a conversation that doesn't involve you. </vt:lpstr>
      <vt:lpstr>Introducing yourself formally:</vt:lpstr>
      <vt:lpstr>Introducing yourself formally </vt:lpstr>
      <vt:lpstr>PowerPoint Presentation</vt:lpstr>
      <vt:lpstr>Add it to your personal dictionary</vt:lpstr>
      <vt:lpstr>Let’s do some white board math!</vt:lpstr>
      <vt:lpstr>PowerPoint Presentation</vt:lpstr>
      <vt:lpstr>Add it to your personal dictionary</vt:lpstr>
      <vt:lpstr>She is reducing _____________.</vt:lpstr>
      <vt:lpstr>PowerPoint Presentation</vt:lpstr>
      <vt:lpstr>Add it to your personal dictionary</vt:lpstr>
      <vt:lpstr>He is educating ____ about _______.</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Root Word:  Bene</dc:title>
  <dc:creator>Lindsay Young</dc:creator>
  <cp:lastModifiedBy>Microsoft Office User</cp:lastModifiedBy>
  <cp:revision>72</cp:revision>
  <dcterms:created xsi:type="dcterms:W3CDTF">2015-12-04T18:26:39Z</dcterms:created>
  <dcterms:modified xsi:type="dcterms:W3CDTF">2017-07-14T17:40:42Z</dcterms:modified>
</cp:coreProperties>
</file>