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08" r:id="rId2"/>
    <p:sldId id="309" r:id="rId3"/>
    <p:sldId id="258" r:id="rId4"/>
    <p:sldId id="310" r:id="rId5"/>
    <p:sldId id="280" r:id="rId6"/>
    <p:sldId id="311" r:id="rId7"/>
    <p:sldId id="276" r:id="rId8"/>
    <p:sldId id="312" r:id="rId9"/>
    <p:sldId id="281" r:id="rId10"/>
    <p:sldId id="283" r:id="rId11"/>
    <p:sldId id="313" r:id="rId12"/>
    <p:sldId id="278" r:id="rId13"/>
    <p:sldId id="314" r:id="rId14"/>
    <p:sldId id="291" r:id="rId15"/>
    <p:sldId id="315" r:id="rId16"/>
    <p:sldId id="293" r:id="rId17"/>
    <p:sldId id="316" r:id="rId18"/>
    <p:sldId id="290" r:id="rId19"/>
    <p:sldId id="317" r:id="rId20"/>
    <p:sldId id="339" r:id="rId21"/>
    <p:sldId id="340" r:id="rId22"/>
    <p:sldId id="341" r:id="rId23"/>
    <p:sldId id="342" r:id="rId24"/>
    <p:sldId id="343" r:id="rId25"/>
    <p:sldId id="344" r:id="rId26"/>
    <p:sldId id="345" r:id="rId27"/>
    <p:sldId id="346" r:id="rId28"/>
    <p:sldId id="347" r:id="rId29"/>
    <p:sldId id="318" r:id="rId30"/>
    <p:sldId id="294" r:id="rId31"/>
    <p:sldId id="320" r:id="rId32"/>
    <p:sldId id="349" r:id="rId33"/>
    <p:sldId id="361" r:id="rId34"/>
    <p:sldId id="362" r:id="rId35"/>
    <p:sldId id="363" r:id="rId36"/>
    <p:sldId id="350" r:id="rId37"/>
    <p:sldId id="351" r:id="rId38"/>
    <p:sldId id="364" r:id="rId39"/>
    <p:sldId id="352" r:id="rId40"/>
    <p:sldId id="353" r:id="rId41"/>
    <p:sldId id="354" r:id="rId42"/>
    <p:sldId id="355" r:id="rId43"/>
    <p:sldId id="356" r:id="rId44"/>
    <p:sldId id="357" r:id="rId45"/>
    <p:sldId id="358" r:id="rId46"/>
    <p:sldId id="359" r:id="rId47"/>
    <p:sldId id="360" r:id="rId48"/>
    <p:sldId id="319" r:id="rId49"/>
    <p:sldId id="338"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1"/>
    <p:restoredTop sz="91362"/>
  </p:normalViewPr>
  <p:slideViewPr>
    <p:cSldViewPr snapToGrid="0" snapToObjects="1">
      <p:cViewPr varScale="1">
        <p:scale>
          <a:sx n="108" d="100"/>
          <a:sy n="108" d="100"/>
        </p:scale>
        <p:origin x="2224"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E334CE-7D79-9F4F-AF39-07812634BBCA}" type="datetimeFigureOut">
              <a:rPr lang="en-US" smtClean="0"/>
              <a:t>3/27/26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BBBB62-1976-E744-A024-4A04C14082C8}" type="slidenum">
              <a:rPr lang="en-US" smtClean="0"/>
              <a:t>‹#›</a:t>
            </a:fld>
            <a:endParaRPr lang="en-US"/>
          </a:p>
        </p:txBody>
      </p:sp>
    </p:spTree>
    <p:extLst>
      <p:ext uri="{BB962C8B-B14F-4D97-AF65-F5344CB8AC3E}">
        <p14:creationId xmlns:p14="http://schemas.microsoft.com/office/powerpoint/2010/main" val="5077775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a:t>
            </a:r>
            <a:r>
              <a:rPr lang="en-US" baseline="0" dirty="0"/>
              <a:t> Should write down both of the terms on their white boards.  Use the pictures to have a discussion about the meanings.  When you display a picture (on the click) have them put a check mark by the one they think the conflict is.  They should then put it in a sentence frame (orally).  They can share with each other or with the class.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9</a:t>
            </a:fld>
            <a:endParaRPr lang="en-US"/>
          </a:p>
        </p:txBody>
      </p:sp>
    </p:spTree>
    <p:extLst>
      <p:ext uri="{BB962C8B-B14F-4D97-AF65-F5344CB8AC3E}">
        <p14:creationId xmlns:p14="http://schemas.microsoft.com/office/powerpoint/2010/main" val="193528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work in pairs to find the</a:t>
            </a:r>
            <a:r>
              <a:rPr lang="en-US" baseline="0" dirty="0"/>
              <a:t> answer to this question.  They should respond and then switch roles.  TELL STUDENTS TO ONLY SHARE WHAT THEY ARE COMFORTABLE SHARING.  Afterwards they can put their sample sentence in their personal dictionary.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10</a:t>
            </a:fld>
            <a:endParaRPr lang="en-US"/>
          </a:p>
        </p:txBody>
      </p:sp>
    </p:spTree>
    <p:extLst>
      <p:ext uri="{BB962C8B-B14F-4D97-AF65-F5344CB8AC3E}">
        <p14:creationId xmlns:p14="http://schemas.microsoft.com/office/powerpoint/2010/main" val="6295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the next day’s lesson like this, OR if you still have time</a:t>
            </a:r>
            <a:r>
              <a:rPr lang="en-US" baseline="0" dirty="0"/>
              <a:t> on the same day.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12</a:t>
            </a:fld>
            <a:endParaRPr lang="en-US"/>
          </a:p>
        </p:txBody>
      </p:sp>
    </p:spTree>
    <p:extLst>
      <p:ext uri="{BB962C8B-B14F-4D97-AF65-F5344CB8AC3E}">
        <p14:creationId xmlns:p14="http://schemas.microsoft.com/office/powerpoint/2010/main" val="185271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say phrases</a:t>
            </a:r>
            <a:r>
              <a:rPr lang="en-US" baseline="0" dirty="0"/>
              <a:t> out loud.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14</a:t>
            </a:fld>
            <a:endParaRPr lang="en-US"/>
          </a:p>
        </p:txBody>
      </p:sp>
    </p:spTree>
    <p:extLst>
      <p:ext uri="{BB962C8B-B14F-4D97-AF65-F5344CB8AC3E}">
        <p14:creationId xmlns:p14="http://schemas.microsoft.com/office/powerpoint/2010/main" val="90514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a:t>
            </a:r>
            <a:r>
              <a:rPr lang="en-US" baseline="0" dirty="0"/>
              <a:t> choral read.  Put explanation in their personal dictionary.  Have a class discussion about the word.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18</a:t>
            </a:fld>
            <a:endParaRPr lang="en-US"/>
          </a:p>
        </p:txBody>
      </p:sp>
    </p:spTree>
    <p:extLst>
      <p:ext uri="{BB962C8B-B14F-4D97-AF65-F5344CB8AC3E}">
        <p14:creationId xmlns:p14="http://schemas.microsoft.com/office/powerpoint/2010/main" val="118576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write crisis</a:t>
            </a:r>
            <a:r>
              <a:rPr lang="en-US" baseline="0" dirty="0"/>
              <a:t> or peace on their whiteboards.  If they hold up a whiteboard that means they are ready to explain their answer.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20</a:t>
            </a:fld>
            <a:endParaRPr lang="en-US"/>
          </a:p>
        </p:txBody>
      </p:sp>
    </p:spTree>
    <p:extLst>
      <p:ext uri="{BB962C8B-B14F-4D97-AF65-F5344CB8AC3E}">
        <p14:creationId xmlns:p14="http://schemas.microsoft.com/office/powerpoint/2010/main" val="178186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optional.</a:t>
            </a:r>
            <a:r>
              <a:rPr lang="en-US" baseline="0" dirty="0"/>
              <a:t>  If you are having students write the words and definitions in a DVT- then I would </a:t>
            </a:r>
            <a:r>
              <a:rPr lang="en-US" baseline="0" dirty="0" err="1"/>
              <a:t>recomment</a:t>
            </a:r>
            <a:r>
              <a:rPr lang="en-US" baseline="0"/>
              <a:t> having them connect it to the story as a review activity.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30</a:t>
            </a:fld>
            <a:endParaRPr lang="en-US"/>
          </a:p>
        </p:txBody>
      </p:sp>
    </p:spTree>
    <p:extLst>
      <p:ext uri="{BB962C8B-B14F-4D97-AF65-F5344CB8AC3E}">
        <p14:creationId xmlns:p14="http://schemas.microsoft.com/office/powerpoint/2010/main" val="1024879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call up students individually and have them put their back to the board, but for more participation have them work in pairs.  One person turns their back to the board and the other person gives them clues, examples, non-examples, cloze sentences, etc.  </a:t>
            </a:r>
            <a:r>
              <a:rPr lang="en-US" baseline="0" dirty="0" err="1"/>
              <a:t>Anthing</a:t>
            </a:r>
            <a:r>
              <a:rPr lang="en-US" baseline="0" dirty="0"/>
              <a:t> to get them to guess the word, except letters that are in the word. </a:t>
            </a:r>
            <a:endParaRPr lang="en-US" dirty="0"/>
          </a:p>
        </p:txBody>
      </p:sp>
      <p:sp>
        <p:nvSpPr>
          <p:cNvPr id="4" name="Slide Number Placeholder 3"/>
          <p:cNvSpPr>
            <a:spLocks noGrp="1"/>
          </p:cNvSpPr>
          <p:nvPr>
            <p:ph type="sldNum" sz="quarter" idx="10"/>
          </p:nvPr>
        </p:nvSpPr>
        <p:spPr/>
        <p:txBody>
          <a:bodyPr/>
          <a:lstStyle/>
          <a:p>
            <a:fld id="{C9BBBB62-1976-E744-A024-4A04C14082C8}" type="slidenum">
              <a:rPr lang="en-US" smtClean="0"/>
              <a:t>49</a:t>
            </a:fld>
            <a:endParaRPr lang="en-US"/>
          </a:p>
        </p:txBody>
      </p:sp>
    </p:spTree>
    <p:extLst>
      <p:ext uri="{BB962C8B-B14F-4D97-AF65-F5344CB8AC3E}">
        <p14:creationId xmlns:p14="http://schemas.microsoft.com/office/powerpoint/2010/main" val="94437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3F451F-F8CA-B44D-BDAD-E5DF1BF814D2}"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3018964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F451F-F8CA-B44D-BDAD-E5DF1BF814D2}"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308033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F451F-F8CA-B44D-BDAD-E5DF1BF814D2}"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192353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F451F-F8CA-B44D-BDAD-E5DF1BF814D2}"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48732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F451F-F8CA-B44D-BDAD-E5DF1BF814D2}"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67892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3F451F-F8CA-B44D-BDAD-E5DF1BF814D2}"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15996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3F451F-F8CA-B44D-BDAD-E5DF1BF814D2}" type="datetimeFigureOut">
              <a:rPr lang="en-US" smtClean="0"/>
              <a:t>3/27/26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305274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3F451F-F8CA-B44D-BDAD-E5DF1BF814D2}" type="datetimeFigureOut">
              <a:rPr lang="en-US" smtClean="0"/>
              <a:t>3/27/26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206873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F451F-F8CA-B44D-BDAD-E5DF1BF814D2}" type="datetimeFigureOut">
              <a:rPr lang="en-US" smtClean="0"/>
              <a:t>3/27/26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239538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3F451F-F8CA-B44D-BDAD-E5DF1BF814D2}"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42358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3F451F-F8CA-B44D-BDAD-E5DF1BF814D2}"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83445-54C4-594C-9952-F450F72FD5BA}" type="slidenum">
              <a:rPr lang="en-US" smtClean="0"/>
              <a:t>‹#›</a:t>
            </a:fld>
            <a:endParaRPr lang="en-US"/>
          </a:p>
        </p:txBody>
      </p:sp>
    </p:spTree>
    <p:extLst>
      <p:ext uri="{BB962C8B-B14F-4D97-AF65-F5344CB8AC3E}">
        <p14:creationId xmlns:p14="http://schemas.microsoft.com/office/powerpoint/2010/main" val="327982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F451F-F8CA-B44D-BDAD-E5DF1BF814D2}" type="datetimeFigureOut">
              <a:rPr lang="en-US" smtClean="0"/>
              <a:t>3/27/26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83445-54C4-594C-9952-F450F72FD5BA}" type="slidenum">
              <a:rPr lang="en-US" smtClean="0"/>
              <a:t>‹#›</a:t>
            </a:fld>
            <a:endParaRPr lang="en-US"/>
          </a:p>
        </p:txBody>
      </p:sp>
    </p:spTree>
    <p:extLst>
      <p:ext uri="{BB962C8B-B14F-4D97-AF65-F5344CB8AC3E}">
        <p14:creationId xmlns:p14="http://schemas.microsoft.com/office/powerpoint/2010/main" val="1255264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tiff"/><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4625"/>
            <a:ext cx="7772400" cy="1470025"/>
          </a:xfrm>
        </p:spPr>
        <p:txBody>
          <a:bodyPr>
            <a:normAutofit fontScale="90000"/>
          </a:bodyPr>
          <a:lstStyle/>
          <a:p>
            <a:r>
              <a:rPr lang="en-US" b="1" i="1" dirty="0"/>
              <a:t>Week 1</a:t>
            </a:r>
            <a:br>
              <a:rPr lang="en-US" b="1" i="1" dirty="0"/>
            </a:br>
            <a:r>
              <a:rPr lang="en-US" b="1" i="1" dirty="0"/>
              <a:t>Theme Vocabulary</a:t>
            </a:r>
            <a:br>
              <a:rPr lang="en-US" b="1" i="1" dirty="0"/>
            </a:br>
            <a:br>
              <a:rPr lang="en-US" b="1" i="1" dirty="0"/>
            </a:br>
            <a:r>
              <a:rPr lang="en-US" b="1" i="1" dirty="0"/>
              <a:t>Step 1. Selecting the Words</a:t>
            </a:r>
            <a:br>
              <a:rPr lang="en-US" b="1" i="1" dirty="0"/>
            </a:br>
            <a:r>
              <a:rPr lang="en-US" b="1" i="1" dirty="0">
                <a:solidFill>
                  <a:srgbClr val="0070C0"/>
                </a:solidFill>
              </a:rPr>
              <a:t>conflict</a:t>
            </a:r>
            <a:br>
              <a:rPr lang="en-US" b="1" i="1" dirty="0">
                <a:solidFill>
                  <a:srgbClr val="0070C0"/>
                </a:solidFill>
              </a:rPr>
            </a:br>
            <a:r>
              <a:rPr lang="en-US" b="1" i="1" dirty="0">
                <a:solidFill>
                  <a:srgbClr val="0070C0"/>
                </a:solidFill>
              </a:rPr>
              <a:t>crisis</a:t>
            </a:r>
            <a:br>
              <a:rPr lang="en-US" b="1" i="1" dirty="0">
                <a:solidFill>
                  <a:srgbClr val="0070C0"/>
                </a:solidFill>
              </a:rPr>
            </a:br>
            <a:r>
              <a:rPr lang="en-US" b="1" i="1" dirty="0">
                <a:solidFill>
                  <a:srgbClr val="0070C0"/>
                </a:solidFill>
              </a:rPr>
              <a:t>reason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00" y="4296331"/>
            <a:ext cx="4013200" cy="2460069"/>
          </a:xfrm>
          <a:prstGeom prst="rect">
            <a:avLst/>
          </a:prstGeom>
        </p:spPr>
      </p:pic>
    </p:spTree>
    <p:extLst>
      <p:ext uri="{BB962C8B-B14F-4D97-AF65-F5344CB8AC3E}">
        <p14:creationId xmlns:p14="http://schemas.microsoft.com/office/powerpoint/2010/main" val="1519224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A:  When was the last time you were in a conflict?  What was it? </a:t>
            </a:r>
          </a:p>
        </p:txBody>
      </p:sp>
      <p:sp>
        <p:nvSpPr>
          <p:cNvPr id="4" name="TextBox 3"/>
          <p:cNvSpPr txBox="1"/>
          <p:nvPr/>
        </p:nvSpPr>
        <p:spPr>
          <a:xfrm>
            <a:off x="602776" y="3352354"/>
            <a:ext cx="8286532" cy="2062103"/>
          </a:xfrm>
          <a:prstGeom prst="rect">
            <a:avLst/>
          </a:prstGeom>
          <a:noFill/>
        </p:spPr>
        <p:txBody>
          <a:bodyPr wrap="square" rtlCol="0">
            <a:spAutoFit/>
          </a:bodyPr>
          <a:lstStyle/>
          <a:p>
            <a:endParaRPr lang="en-US" sz="3200" dirty="0"/>
          </a:p>
          <a:p>
            <a:endParaRPr lang="en-US" sz="3200" dirty="0"/>
          </a:p>
          <a:p>
            <a:r>
              <a:rPr lang="en-US" sz="3200" dirty="0"/>
              <a:t>B:  The last time I was in a conflict was when___________________________.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61720"/>
            <a:ext cx="4254500" cy="2829243"/>
          </a:xfrm>
          <a:prstGeom prst="rect">
            <a:avLst/>
          </a:prstGeom>
        </p:spPr>
      </p:pic>
    </p:spTree>
    <p:extLst>
      <p:ext uri="{BB962C8B-B14F-4D97-AF65-F5344CB8AC3E}">
        <p14:creationId xmlns:p14="http://schemas.microsoft.com/office/powerpoint/2010/main" val="667364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6. Review, Review, Review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56022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427038"/>
            <a:ext cx="8229600" cy="1143000"/>
          </a:xfrm>
        </p:spPr>
        <p:txBody>
          <a:bodyPr>
            <a:normAutofit/>
          </a:bodyPr>
          <a:lstStyle/>
          <a:p>
            <a:pPr algn="l"/>
            <a:r>
              <a:rPr lang="en-US" sz="3200" dirty="0"/>
              <a:t>Raise your hand if you can share your sentence from the word conflict.  </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6657"/>
          <a:stretch/>
        </p:blipFill>
        <p:spPr>
          <a:xfrm>
            <a:off x="1281711" y="1570039"/>
            <a:ext cx="6402777" cy="3319462"/>
          </a:xfrm>
        </p:spPr>
      </p:pic>
      <p:sp>
        <p:nvSpPr>
          <p:cNvPr id="5" name="TextBox 4"/>
          <p:cNvSpPr txBox="1"/>
          <p:nvPr/>
        </p:nvSpPr>
        <p:spPr>
          <a:xfrm>
            <a:off x="2551961" y="4889501"/>
            <a:ext cx="3862276" cy="923330"/>
          </a:xfrm>
          <a:prstGeom prst="rect">
            <a:avLst/>
          </a:prstGeom>
          <a:noFill/>
        </p:spPr>
        <p:txBody>
          <a:bodyPr wrap="none" rtlCol="0">
            <a:spAutoFit/>
          </a:bodyPr>
          <a:lstStyle/>
          <a:p>
            <a:pPr marL="342900" indent="-342900">
              <a:buAutoNum type="arabicPeriod"/>
            </a:pPr>
            <a:r>
              <a:rPr lang="en-US" i="1" dirty="0"/>
              <a:t>Listen to what your classmate says. </a:t>
            </a:r>
          </a:p>
          <a:p>
            <a:pPr marL="342900" indent="-342900">
              <a:buAutoNum type="arabicPeriod"/>
            </a:pPr>
            <a:r>
              <a:rPr lang="en-US" i="1" dirty="0"/>
              <a:t>Repeat their sentence. </a:t>
            </a:r>
          </a:p>
          <a:p>
            <a:pPr marL="342900" indent="-342900">
              <a:buAutoNum type="arabicPeriod"/>
            </a:pPr>
            <a:r>
              <a:rPr lang="en-US" i="1" dirty="0"/>
              <a:t>Share your own! </a:t>
            </a:r>
          </a:p>
        </p:txBody>
      </p:sp>
    </p:spTree>
    <p:extLst>
      <p:ext uri="{BB962C8B-B14F-4D97-AF65-F5344CB8AC3E}">
        <p14:creationId xmlns:p14="http://schemas.microsoft.com/office/powerpoint/2010/main" val="237615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lstStyle/>
          <a:p>
            <a:r>
              <a:rPr lang="en-US" b="1" i="1" dirty="0"/>
              <a:t>Step 2. Introduce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
        <p:nvSpPr>
          <p:cNvPr id="3" name="TextBox 2"/>
          <p:cNvSpPr txBox="1"/>
          <p:nvPr/>
        </p:nvSpPr>
        <p:spPr>
          <a:xfrm>
            <a:off x="2066672" y="1294498"/>
            <a:ext cx="5090240" cy="646331"/>
          </a:xfrm>
          <a:prstGeom prst="rect">
            <a:avLst/>
          </a:prstGeom>
          <a:noFill/>
        </p:spPr>
        <p:txBody>
          <a:bodyPr wrap="none" rtlCol="0">
            <a:spAutoFit/>
          </a:bodyPr>
          <a:lstStyle/>
          <a:p>
            <a:r>
              <a:rPr lang="en-US" sz="3600" dirty="0"/>
              <a:t>THEME WORD TWO: crisis</a:t>
            </a:r>
          </a:p>
        </p:txBody>
      </p:sp>
    </p:spTree>
    <p:extLst>
      <p:ext uri="{BB962C8B-B14F-4D97-AF65-F5344CB8AC3E}">
        <p14:creationId xmlns:p14="http://schemas.microsoft.com/office/powerpoint/2010/main" val="52626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a:t>
            </a:r>
            <a:endParaRPr lang="en-US" dirty="0">
              <a:solidFill>
                <a:srgbClr val="FFC000"/>
              </a:solidFill>
            </a:endParaRPr>
          </a:p>
        </p:txBody>
      </p:sp>
      <p:sp>
        <p:nvSpPr>
          <p:cNvPr id="3" name="Content Placeholder 2"/>
          <p:cNvSpPr>
            <a:spLocks noGrp="1"/>
          </p:cNvSpPr>
          <p:nvPr>
            <p:ph idx="1"/>
          </p:nvPr>
        </p:nvSpPr>
        <p:spPr/>
        <p:txBody>
          <a:bodyPr/>
          <a:lstStyle/>
          <a:p>
            <a:r>
              <a:rPr lang="en-US" dirty="0"/>
              <a:t>major crisis</a:t>
            </a:r>
          </a:p>
          <a:p>
            <a:r>
              <a:rPr lang="en-US" dirty="0"/>
              <a:t>health crisis</a:t>
            </a:r>
          </a:p>
          <a:p>
            <a:r>
              <a:rPr lang="en-US" dirty="0"/>
              <a:t>face a crisis </a:t>
            </a:r>
          </a:p>
          <a:p>
            <a:r>
              <a:rPr lang="en-US" dirty="0"/>
              <a:t>deal with a crisis </a:t>
            </a:r>
          </a:p>
          <a:p>
            <a:r>
              <a:rPr lang="en-US" dirty="0"/>
              <a:t>avoid a crisis </a:t>
            </a:r>
          </a:p>
          <a:p>
            <a:endParaRPr lang="en-US" dirty="0"/>
          </a:p>
        </p:txBody>
      </p:sp>
    </p:spTree>
    <p:extLst>
      <p:ext uri="{BB962C8B-B14F-4D97-AF65-F5344CB8AC3E}">
        <p14:creationId xmlns:p14="http://schemas.microsoft.com/office/powerpoint/2010/main" val="24678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fontScale="90000"/>
          </a:bodyPr>
          <a:lstStyle/>
          <a:p>
            <a:r>
              <a:rPr lang="en-US" b="1" i="1" dirty="0"/>
              <a:t>Step 3. Rate Your Word Knowledge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24140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Rate your Knowledge</a:t>
            </a:r>
          </a:p>
        </p:txBody>
      </p:sp>
      <p:sp>
        <p:nvSpPr>
          <p:cNvPr id="3" name="Content Placeholder 2"/>
          <p:cNvSpPr>
            <a:spLocks noGrp="1"/>
          </p:cNvSpPr>
          <p:nvPr>
            <p:ph idx="1"/>
          </p:nvPr>
        </p:nvSpPr>
        <p:spPr/>
        <p:txBody>
          <a:bodyPr/>
          <a:lstStyle/>
          <a:p>
            <a:pPr marL="0" indent="0">
              <a:buNone/>
            </a:pPr>
            <a:r>
              <a:rPr lang="en-US" dirty="0"/>
              <a:t>1- I don’t know it.</a:t>
            </a:r>
          </a:p>
          <a:p>
            <a:pPr marL="0" indent="0">
              <a:buNone/>
            </a:pPr>
            <a:endParaRPr lang="en-US" dirty="0"/>
          </a:p>
          <a:p>
            <a:pPr marL="0" indent="0">
              <a:buNone/>
            </a:pPr>
            <a:r>
              <a:rPr lang="en-US" dirty="0"/>
              <a:t>2- I’ve heard it, but I don’t know the meaning.</a:t>
            </a:r>
          </a:p>
          <a:p>
            <a:pPr marL="0" indent="0">
              <a:buNone/>
            </a:pPr>
            <a:endParaRPr lang="en-US" dirty="0"/>
          </a:p>
          <a:p>
            <a:pPr marL="0" indent="0">
              <a:buNone/>
            </a:pPr>
            <a:r>
              <a:rPr lang="en-US" dirty="0"/>
              <a:t>3- I can use it in a sentence.</a:t>
            </a:r>
          </a:p>
          <a:p>
            <a:pPr marL="0" indent="0">
              <a:buNone/>
            </a:pPr>
            <a:endParaRPr lang="en-US" dirty="0"/>
          </a:p>
          <a:p>
            <a:pPr marL="0" indent="0">
              <a:buNone/>
            </a:pPr>
            <a:r>
              <a:rPr lang="en-US" dirty="0"/>
              <a:t>4-  I can teach it to the class.   </a:t>
            </a:r>
          </a:p>
          <a:p>
            <a:pPr marL="0" indent="0">
              <a:buNone/>
            </a:pPr>
            <a:endParaRPr lang="en-US" dirty="0"/>
          </a:p>
        </p:txBody>
      </p:sp>
    </p:spTree>
    <p:extLst>
      <p:ext uri="{BB962C8B-B14F-4D97-AF65-F5344CB8AC3E}">
        <p14:creationId xmlns:p14="http://schemas.microsoft.com/office/powerpoint/2010/main" val="23546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4. Explanation and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242573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a:t>
            </a:r>
            <a:endParaRPr lang="en-US" dirty="0">
              <a:solidFill>
                <a:srgbClr val="FFC000"/>
              </a:solidFill>
            </a:endParaRPr>
          </a:p>
        </p:txBody>
      </p:sp>
      <p:sp>
        <p:nvSpPr>
          <p:cNvPr id="3" name="Content Placeholder 2"/>
          <p:cNvSpPr>
            <a:spLocks noGrp="1"/>
          </p:cNvSpPr>
          <p:nvPr>
            <p:ph idx="1"/>
          </p:nvPr>
        </p:nvSpPr>
        <p:spPr>
          <a:xfrm>
            <a:off x="258832" y="1181100"/>
            <a:ext cx="8427968" cy="4945063"/>
          </a:xfrm>
        </p:spPr>
        <p:txBody>
          <a:bodyPr/>
          <a:lstStyle/>
          <a:p>
            <a:pPr marL="0" indent="0">
              <a:buNone/>
            </a:pPr>
            <a:r>
              <a:rPr lang="en-US" dirty="0"/>
              <a:t> A situation in which there are </a:t>
            </a:r>
            <a:r>
              <a:rPr lang="en-US" b="1" dirty="0"/>
              <a:t>a lot of problems that must be dealt with quickly </a:t>
            </a:r>
            <a:r>
              <a:rPr lang="en-US" dirty="0"/>
              <a:t>so that the situation does not get worse or more dangerous.  An emergency situation. </a:t>
            </a:r>
          </a:p>
        </p:txBody>
      </p:sp>
      <p:sp>
        <p:nvSpPr>
          <p:cNvPr id="8" name="Rectangle 7"/>
          <p:cNvSpPr/>
          <p:nvPr/>
        </p:nvSpPr>
        <p:spPr>
          <a:xfrm>
            <a:off x="4318000" y="2976562"/>
            <a:ext cx="4368800" cy="3416320"/>
          </a:xfrm>
          <a:prstGeom prst="rect">
            <a:avLst/>
          </a:prstGeom>
        </p:spPr>
        <p:txBody>
          <a:bodyPr wrap="square">
            <a:spAutoFit/>
          </a:bodyPr>
          <a:lstStyle/>
          <a:p>
            <a:endParaRPr lang="en-US" sz="2400" b="1" dirty="0"/>
          </a:p>
          <a:p>
            <a:r>
              <a:rPr lang="en-US" sz="2400" b="1" dirty="0"/>
              <a:t>Example: </a:t>
            </a:r>
            <a:r>
              <a:rPr lang="en-US" sz="2400" dirty="0"/>
              <a:t>If there was a fire in an office building that would be a crisis.  </a:t>
            </a:r>
          </a:p>
          <a:p>
            <a:endParaRPr lang="en-US" sz="2400" dirty="0"/>
          </a:p>
          <a:p>
            <a:r>
              <a:rPr lang="en-US" sz="2400" dirty="0"/>
              <a:t>What are the problems that would have to be dealt with immediately, so it didn’t get more dangerous?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32" y="3615134"/>
            <a:ext cx="3977085" cy="2633265"/>
          </a:xfrm>
          <a:prstGeom prst="rect">
            <a:avLst/>
          </a:prstGeom>
        </p:spPr>
      </p:pic>
    </p:spTree>
    <p:extLst>
      <p:ext uri="{BB962C8B-B14F-4D97-AF65-F5344CB8AC3E}">
        <p14:creationId xmlns:p14="http://schemas.microsoft.com/office/powerpoint/2010/main" val="26879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5. Interact with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6836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lstStyle/>
          <a:p>
            <a:r>
              <a:rPr lang="en-US" b="1" i="1" dirty="0"/>
              <a:t>Step 2. Introduce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
        <p:nvSpPr>
          <p:cNvPr id="5" name="TextBox 4"/>
          <p:cNvSpPr txBox="1"/>
          <p:nvPr/>
        </p:nvSpPr>
        <p:spPr>
          <a:xfrm>
            <a:off x="1804624" y="1294498"/>
            <a:ext cx="5431872" cy="646331"/>
          </a:xfrm>
          <a:prstGeom prst="rect">
            <a:avLst/>
          </a:prstGeom>
          <a:noFill/>
        </p:spPr>
        <p:txBody>
          <a:bodyPr wrap="none" rtlCol="0">
            <a:spAutoFit/>
          </a:bodyPr>
          <a:lstStyle/>
          <a:p>
            <a:r>
              <a:rPr lang="en-US" sz="3600" dirty="0"/>
              <a:t>THEME WORD ONE: conflict</a:t>
            </a:r>
          </a:p>
        </p:txBody>
      </p:sp>
    </p:spTree>
    <p:extLst>
      <p:ext uri="{BB962C8B-B14F-4D97-AF65-F5344CB8AC3E}">
        <p14:creationId xmlns:p14="http://schemas.microsoft.com/office/powerpoint/2010/main" val="282350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3"/>
          <a:srcRect t="9421" b="9421"/>
          <a:stretch>
            <a:fillRect/>
          </a:stretch>
        </p:blipFill>
        <p:spPr/>
      </p:pic>
    </p:spTree>
    <p:extLst>
      <p:ext uri="{BB962C8B-B14F-4D97-AF65-F5344CB8AC3E}">
        <p14:creationId xmlns:p14="http://schemas.microsoft.com/office/powerpoint/2010/main" val="2126107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7067" b="7067"/>
          <a:stretch>
            <a:fillRect/>
          </a:stretch>
        </p:blipFill>
        <p:spPr/>
      </p:pic>
    </p:spTree>
    <p:extLst>
      <p:ext uri="{BB962C8B-B14F-4D97-AF65-F5344CB8AC3E}">
        <p14:creationId xmlns:p14="http://schemas.microsoft.com/office/powerpoint/2010/main" val="1507408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17884" b="17884"/>
          <a:stretch>
            <a:fillRect/>
          </a:stretch>
        </p:blipFill>
        <p:spPr/>
      </p:pic>
    </p:spTree>
    <p:extLst>
      <p:ext uri="{BB962C8B-B14F-4D97-AF65-F5344CB8AC3E}">
        <p14:creationId xmlns:p14="http://schemas.microsoft.com/office/powerpoint/2010/main" val="115637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9421" b="9421"/>
          <a:stretch>
            <a:fillRect/>
          </a:stretch>
        </p:blipFill>
        <p:spPr/>
      </p:pic>
    </p:spTree>
    <p:extLst>
      <p:ext uri="{BB962C8B-B14F-4D97-AF65-F5344CB8AC3E}">
        <p14:creationId xmlns:p14="http://schemas.microsoft.com/office/powerpoint/2010/main" val="525872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9421" b="9421"/>
          <a:stretch>
            <a:fillRect/>
          </a:stretch>
        </p:blipFill>
        <p:spPr/>
      </p:pic>
    </p:spTree>
    <p:extLst>
      <p:ext uri="{BB962C8B-B14F-4D97-AF65-F5344CB8AC3E}">
        <p14:creationId xmlns:p14="http://schemas.microsoft.com/office/powerpoint/2010/main" val="1447463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9421" b="9421"/>
          <a:stretch>
            <a:fillRect/>
          </a:stretch>
        </p:blipFill>
        <p:spPr/>
      </p:pic>
    </p:spTree>
    <p:extLst>
      <p:ext uri="{BB962C8B-B14F-4D97-AF65-F5344CB8AC3E}">
        <p14:creationId xmlns:p14="http://schemas.microsoft.com/office/powerpoint/2010/main" val="818896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13949" b="13949"/>
          <a:stretch>
            <a:fillRect/>
          </a:stretch>
        </p:blipFill>
        <p:spPr/>
      </p:pic>
    </p:spTree>
    <p:extLst>
      <p:ext uri="{BB962C8B-B14F-4D97-AF65-F5344CB8AC3E}">
        <p14:creationId xmlns:p14="http://schemas.microsoft.com/office/powerpoint/2010/main" val="211384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t="13949" b="13949"/>
          <a:stretch>
            <a:fillRect/>
          </a:stretch>
        </p:blipFill>
        <p:spPr/>
      </p:pic>
    </p:spTree>
    <p:extLst>
      <p:ext uri="{BB962C8B-B14F-4D97-AF65-F5344CB8AC3E}">
        <p14:creationId xmlns:p14="http://schemas.microsoft.com/office/powerpoint/2010/main" val="157569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or Peace?</a:t>
            </a:r>
          </a:p>
        </p:txBody>
      </p:sp>
      <p:pic>
        <p:nvPicPr>
          <p:cNvPr id="4" name="Content Placeholder 3"/>
          <p:cNvPicPr>
            <a:picLocks noGrp="1" noChangeAspect="1"/>
          </p:cNvPicPr>
          <p:nvPr>
            <p:ph idx="1"/>
          </p:nvPr>
        </p:nvPicPr>
        <p:blipFill>
          <a:blip r:embed="rId2"/>
          <a:srcRect l="3710" r="3710"/>
          <a:stretch>
            <a:fillRect/>
          </a:stretch>
        </p:blipFill>
        <p:spPr/>
      </p:pic>
    </p:spTree>
    <p:extLst>
      <p:ext uri="{BB962C8B-B14F-4D97-AF65-F5344CB8AC3E}">
        <p14:creationId xmlns:p14="http://schemas.microsoft.com/office/powerpoint/2010/main" val="5766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6. Review, Review, Review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32461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con</a:t>
            </a:r>
            <a:r>
              <a:rPr lang="en-US" dirty="0"/>
              <a:t>flict</a:t>
            </a:r>
          </a:p>
        </p:txBody>
      </p:sp>
      <p:sp>
        <p:nvSpPr>
          <p:cNvPr id="3" name="Content Placeholder 2"/>
          <p:cNvSpPr>
            <a:spLocks noGrp="1"/>
          </p:cNvSpPr>
          <p:nvPr>
            <p:ph idx="1"/>
          </p:nvPr>
        </p:nvSpPr>
        <p:spPr/>
        <p:txBody>
          <a:bodyPr/>
          <a:lstStyle/>
          <a:p>
            <a:r>
              <a:rPr lang="en-US" dirty="0"/>
              <a:t>I am conflicted. </a:t>
            </a:r>
          </a:p>
          <a:p>
            <a:r>
              <a:rPr lang="en-US" dirty="0"/>
              <a:t>The two ideas are conflicting. </a:t>
            </a:r>
          </a:p>
          <a:p>
            <a:r>
              <a:rPr lang="en-US" dirty="0"/>
              <a:t>internal conflict </a:t>
            </a:r>
          </a:p>
          <a:p>
            <a:r>
              <a:rPr lang="en-US" dirty="0"/>
              <a:t>external conflict</a:t>
            </a:r>
          </a:p>
          <a:p>
            <a:r>
              <a:rPr lang="en-US" dirty="0"/>
              <a:t>family conflict</a:t>
            </a:r>
          </a:p>
          <a:p>
            <a:r>
              <a:rPr lang="en-US" dirty="0"/>
              <a:t>avoid conflict </a:t>
            </a:r>
          </a:p>
          <a:p>
            <a:r>
              <a:rPr lang="en-US" dirty="0"/>
              <a:t>deal with conflict</a:t>
            </a:r>
          </a:p>
        </p:txBody>
      </p:sp>
    </p:spTree>
    <p:extLst>
      <p:ext uri="{BB962C8B-B14F-4D97-AF65-F5344CB8AC3E}">
        <p14:creationId xmlns:p14="http://schemas.microsoft.com/office/powerpoint/2010/main" val="3660636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i="1" dirty="0"/>
              <a:t>1.  Do you think there is going to be a </a:t>
            </a:r>
            <a:r>
              <a:rPr lang="en-US" sz="3200" b="1" i="1" dirty="0"/>
              <a:t>crisis</a:t>
            </a:r>
            <a:r>
              <a:rPr lang="en-US" sz="3200" i="1" dirty="0"/>
              <a:t> in the most dangerous game? </a:t>
            </a:r>
          </a:p>
        </p:txBody>
      </p:sp>
      <p:sp>
        <p:nvSpPr>
          <p:cNvPr id="3" name="Content Placeholder 2"/>
          <p:cNvSpPr>
            <a:spLocks noGrp="1"/>
          </p:cNvSpPr>
          <p:nvPr>
            <p:ph idx="1"/>
          </p:nvPr>
        </p:nvSpPr>
        <p:spPr>
          <a:xfrm>
            <a:off x="457200" y="1866207"/>
            <a:ext cx="8229600" cy="4525963"/>
          </a:xfrm>
        </p:spPr>
        <p:txBody>
          <a:bodyPr>
            <a:normAutofit/>
          </a:bodyPr>
          <a:lstStyle/>
          <a:p>
            <a:pPr marL="514350" indent="-514350">
              <a:buAutoNum type="arabicPeriod" startAt="2"/>
            </a:pPr>
            <a:r>
              <a:rPr lang="en-US" i="1" dirty="0"/>
              <a:t>If no, why not? </a:t>
            </a:r>
          </a:p>
          <a:p>
            <a:pPr marL="514350" indent="-514350">
              <a:buAutoNum type="arabicPeriod" startAt="2"/>
            </a:pPr>
            <a:endParaRPr lang="en-US" i="1" dirty="0"/>
          </a:p>
          <a:p>
            <a:pPr marL="514350" indent="-514350">
              <a:buAutoNum type="arabicPeriod" startAt="2"/>
            </a:pPr>
            <a:r>
              <a:rPr lang="en-US" i="1" dirty="0"/>
              <a:t>If yes, what do you think it could be?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166"/>
          <a:stretch/>
        </p:blipFill>
        <p:spPr>
          <a:xfrm>
            <a:off x="4279900" y="3772701"/>
            <a:ext cx="4701539" cy="3068038"/>
          </a:xfrm>
          <a:prstGeom prst="rect">
            <a:avLst/>
          </a:prstGeom>
        </p:spPr>
      </p:pic>
    </p:spTree>
    <p:extLst>
      <p:ext uri="{BB962C8B-B14F-4D97-AF65-F5344CB8AC3E}">
        <p14:creationId xmlns:p14="http://schemas.microsoft.com/office/powerpoint/2010/main" val="1480185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lstStyle/>
          <a:p>
            <a:r>
              <a:rPr lang="en-US" b="1" i="1" dirty="0"/>
              <a:t>Step 2. Introduce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
        <p:nvSpPr>
          <p:cNvPr id="5" name="TextBox 4"/>
          <p:cNvSpPr txBox="1"/>
          <p:nvPr/>
        </p:nvSpPr>
        <p:spPr>
          <a:xfrm>
            <a:off x="1854604" y="1294498"/>
            <a:ext cx="5709192" cy="646331"/>
          </a:xfrm>
          <a:prstGeom prst="rect">
            <a:avLst/>
          </a:prstGeom>
          <a:noFill/>
        </p:spPr>
        <p:txBody>
          <a:bodyPr wrap="none" rtlCol="0">
            <a:spAutoFit/>
          </a:bodyPr>
          <a:lstStyle/>
          <a:p>
            <a:r>
              <a:rPr lang="en-US" sz="3600" dirty="0"/>
              <a:t>THEME WORD THREE: reason</a:t>
            </a:r>
          </a:p>
        </p:txBody>
      </p:sp>
    </p:spTree>
    <p:extLst>
      <p:ext uri="{BB962C8B-B14F-4D97-AF65-F5344CB8AC3E}">
        <p14:creationId xmlns:p14="http://schemas.microsoft.com/office/powerpoint/2010/main" val="102076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t>
            </a:r>
          </a:p>
        </p:txBody>
      </p:sp>
      <p:sp>
        <p:nvSpPr>
          <p:cNvPr id="4" name="TextBox 3"/>
          <p:cNvSpPr txBox="1"/>
          <p:nvPr/>
        </p:nvSpPr>
        <p:spPr>
          <a:xfrm>
            <a:off x="775961" y="2021221"/>
            <a:ext cx="8368039" cy="2554545"/>
          </a:xfrm>
          <a:prstGeom prst="rect">
            <a:avLst/>
          </a:prstGeom>
          <a:noFill/>
        </p:spPr>
        <p:txBody>
          <a:bodyPr wrap="square" rtlCol="0">
            <a:spAutoFit/>
          </a:bodyPr>
          <a:lstStyle/>
          <a:p>
            <a:pPr marL="457200" indent="-457200">
              <a:buFont typeface="Arial" charset="0"/>
              <a:buChar char="•"/>
            </a:pPr>
            <a:r>
              <a:rPr lang="en-US" sz="3200" dirty="0"/>
              <a:t>ability to reason </a:t>
            </a:r>
          </a:p>
          <a:p>
            <a:pPr marL="457200" indent="-457200">
              <a:buFont typeface="Arial" charset="0"/>
              <a:buChar char="•"/>
            </a:pPr>
            <a:r>
              <a:rPr lang="en-US" sz="3200" dirty="0"/>
              <a:t>try and reason </a:t>
            </a:r>
          </a:p>
          <a:p>
            <a:pPr marL="457200" indent="-457200">
              <a:buFont typeface="Arial" charset="0"/>
              <a:buChar char="•"/>
            </a:pPr>
            <a:r>
              <a:rPr lang="en-US" sz="3200" dirty="0"/>
              <a:t>listen to reason </a:t>
            </a:r>
          </a:p>
          <a:p>
            <a:pPr marL="457200" indent="-457200">
              <a:buFont typeface="Arial" charset="0"/>
              <a:buChar char="•"/>
            </a:pPr>
            <a:r>
              <a:rPr lang="en-US" sz="3200" dirty="0"/>
              <a:t>appeal to reason </a:t>
            </a:r>
          </a:p>
          <a:p>
            <a:r>
              <a:rPr lang="en-US" sz="3200" dirty="0"/>
              <a:t>   </a:t>
            </a:r>
          </a:p>
        </p:txBody>
      </p:sp>
    </p:spTree>
    <p:extLst>
      <p:ext uri="{BB962C8B-B14F-4D97-AF65-F5344CB8AC3E}">
        <p14:creationId xmlns:p14="http://schemas.microsoft.com/office/powerpoint/2010/main" val="209111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fontScale="90000"/>
          </a:bodyPr>
          <a:lstStyle/>
          <a:p>
            <a:r>
              <a:rPr lang="en-US" b="1" i="1" dirty="0"/>
              <a:t>Step 3. Rate Your Word Knowledge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40227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Rate your Knowledge</a:t>
            </a:r>
          </a:p>
        </p:txBody>
      </p:sp>
      <p:sp>
        <p:nvSpPr>
          <p:cNvPr id="3" name="Content Placeholder 2"/>
          <p:cNvSpPr>
            <a:spLocks noGrp="1"/>
          </p:cNvSpPr>
          <p:nvPr>
            <p:ph idx="1"/>
          </p:nvPr>
        </p:nvSpPr>
        <p:spPr/>
        <p:txBody>
          <a:bodyPr/>
          <a:lstStyle/>
          <a:p>
            <a:pPr marL="0" indent="0">
              <a:buNone/>
            </a:pPr>
            <a:r>
              <a:rPr lang="en-US" dirty="0"/>
              <a:t>1- I don’t know it.</a:t>
            </a:r>
          </a:p>
          <a:p>
            <a:pPr marL="0" indent="0">
              <a:buNone/>
            </a:pPr>
            <a:endParaRPr lang="en-US" dirty="0"/>
          </a:p>
          <a:p>
            <a:pPr marL="0" indent="0">
              <a:buNone/>
            </a:pPr>
            <a:r>
              <a:rPr lang="en-US" dirty="0"/>
              <a:t>2- I’ve heard it, but I don’t know the meaning.</a:t>
            </a:r>
          </a:p>
          <a:p>
            <a:pPr marL="0" indent="0">
              <a:buNone/>
            </a:pPr>
            <a:endParaRPr lang="en-US" dirty="0"/>
          </a:p>
          <a:p>
            <a:pPr marL="0" indent="0">
              <a:buNone/>
            </a:pPr>
            <a:r>
              <a:rPr lang="en-US" dirty="0"/>
              <a:t>3- I can use it in a sentence.</a:t>
            </a:r>
          </a:p>
          <a:p>
            <a:pPr marL="0" indent="0">
              <a:buNone/>
            </a:pPr>
            <a:endParaRPr lang="en-US" dirty="0"/>
          </a:p>
          <a:p>
            <a:pPr marL="0" indent="0">
              <a:buNone/>
            </a:pPr>
            <a:r>
              <a:rPr lang="en-US" dirty="0"/>
              <a:t>4-  I can teach it to the class.   </a:t>
            </a:r>
          </a:p>
          <a:p>
            <a:pPr marL="0" indent="0">
              <a:buNone/>
            </a:pPr>
            <a:endParaRPr lang="en-US" dirty="0"/>
          </a:p>
        </p:txBody>
      </p:sp>
    </p:spTree>
    <p:extLst>
      <p:ext uri="{BB962C8B-B14F-4D97-AF65-F5344CB8AC3E}">
        <p14:creationId xmlns:p14="http://schemas.microsoft.com/office/powerpoint/2010/main" val="1526584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4. Explanation and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312006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Definition </a:t>
            </a:r>
          </a:p>
        </p:txBody>
      </p:sp>
      <p:sp>
        <p:nvSpPr>
          <p:cNvPr id="3" name="Content Placeholder 2"/>
          <p:cNvSpPr>
            <a:spLocks noGrp="1"/>
          </p:cNvSpPr>
          <p:nvPr>
            <p:ph idx="1"/>
          </p:nvPr>
        </p:nvSpPr>
        <p:spPr>
          <a:xfrm>
            <a:off x="0" y="1164316"/>
            <a:ext cx="9144000" cy="5693684"/>
          </a:xfrm>
        </p:spPr>
        <p:txBody>
          <a:bodyPr>
            <a:normAutofit/>
          </a:bodyPr>
          <a:lstStyle/>
          <a:p>
            <a:pPr marL="0" indent="0">
              <a:buNone/>
            </a:pPr>
            <a:r>
              <a:rPr lang="en-US" sz="4000" dirty="0"/>
              <a:t>     To reason is the the ability to think.</a:t>
            </a:r>
          </a:p>
          <a:p>
            <a:pPr marL="0" indent="0">
              <a:buNone/>
            </a:pPr>
            <a:endParaRPr lang="en-US" sz="4000" dirty="0"/>
          </a:p>
          <a:p>
            <a:pPr marL="0" indent="0">
              <a:buNone/>
            </a:pPr>
            <a:r>
              <a:rPr lang="en-US" sz="4000" dirty="0"/>
              <a:t>Means the same: </a:t>
            </a:r>
          </a:p>
          <a:p>
            <a:pPr marL="0" indent="0">
              <a:buNone/>
            </a:pPr>
            <a:r>
              <a:rPr lang="en-US" sz="4000" dirty="0"/>
              <a:t>to have brains</a:t>
            </a:r>
          </a:p>
          <a:p>
            <a:pPr marL="0" indent="0">
              <a:buNone/>
            </a:pPr>
            <a:r>
              <a:rPr lang="en-US" sz="4000" dirty="0"/>
              <a:t>To be logical </a:t>
            </a:r>
          </a:p>
          <a:p>
            <a:pPr marL="0" indent="0">
              <a:buNone/>
            </a:pPr>
            <a:r>
              <a:rPr lang="en-US" sz="4000" dirty="0"/>
              <a:t>To be intelligent</a:t>
            </a:r>
          </a:p>
          <a:p>
            <a:pPr marL="0" indent="0">
              <a:buNone/>
            </a:pPr>
            <a:endParaRPr lang="en-US" sz="4000" dirty="0"/>
          </a:p>
        </p:txBody>
      </p:sp>
      <p:pic>
        <p:nvPicPr>
          <p:cNvPr id="4" name="Picture 3"/>
          <p:cNvPicPr>
            <a:picLocks noChangeAspect="1"/>
          </p:cNvPicPr>
          <p:nvPr/>
        </p:nvPicPr>
        <p:blipFill>
          <a:blip r:embed="rId2"/>
          <a:stretch>
            <a:fillRect/>
          </a:stretch>
        </p:blipFill>
        <p:spPr>
          <a:xfrm>
            <a:off x="5062658" y="3624263"/>
            <a:ext cx="3238500" cy="2501900"/>
          </a:xfrm>
          <a:prstGeom prst="rect">
            <a:avLst/>
          </a:prstGeom>
        </p:spPr>
      </p:pic>
    </p:spTree>
    <p:extLst>
      <p:ext uri="{BB962C8B-B14F-4D97-AF65-F5344CB8AC3E}">
        <p14:creationId xmlns:p14="http://schemas.microsoft.com/office/powerpoint/2010/main" val="1733819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Example</a:t>
            </a:r>
          </a:p>
        </p:txBody>
      </p:sp>
      <p:sp>
        <p:nvSpPr>
          <p:cNvPr id="3" name="Content Placeholder 2"/>
          <p:cNvSpPr>
            <a:spLocks noGrp="1"/>
          </p:cNvSpPr>
          <p:nvPr>
            <p:ph idx="1"/>
          </p:nvPr>
        </p:nvSpPr>
        <p:spPr/>
        <p:txBody>
          <a:bodyPr/>
          <a:lstStyle/>
          <a:p>
            <a:pPr marL="0" indent="0">
              <a:buNone/>
            </a:pPr>
            <a:r>
              <a:rPr lang="en-US" dirty="0"/>
              <a:t>General Zaroff does not think hunting animals is exciting because they can’t reason, or think.  </a:t>
            </a:r>
          </a:p>
          <a:p>
            <a:pPr marL="0" indent="0">
              <a:buNone/>
            </a:pPr>
            <a:endParaRPr lang="en-US" dirty="0"/>
          </a:p>
        </p:txBody>
      </p:sp>
      <p:pic>
        <p:nvPicPr>
          <p:cNvPr id="4" name="Picture 3"/>
          <p:cNvPicPr>
            <a:picLocks noChangeAspect="1"/>
          </p:cNvPicPr>
          <p:nvPr/>
        </p:nvPicPr>
        <p:blipFill>
          <a:blip r:embed="rId2"/>
          <a:stretch>
            <a:fillRect/>
          </a:stretch>
        </p:blipFill>
        <p:spPr>
          <a:xfrm>
            <a:off x="1551923" y="2922261"/>
            <a:ext cx="6407803" cy="3203902"/>
          </a:xfrm>
          <a:prstGeom prst="rect">
            <a:avLst/>
          </a:prstGeom>
        </p:spPr>
      </p:pic>
    </p:spTree>
    <p:extLst>
      <p:ext uri="{BB962C8B-B14F-4D97-AF65-F5344CB8AC3E}">
        <p14:creationId xmlns:p14="http://schemas.microsoft.com/office/powerpoint/2010/main" val="1105688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5. Interact with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964247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a:t>
            </a:r>
          </a:p>
        </p:txBody>
      </p:sp>
      <p:sp>
        <p:nvSpPr>
          <p:cNvPr id="3" name="Content Placeholder 2"/>
          <p:cNvSpPr>
            <a:spLocks noGrp="1"/>
          </p:cNvSpPr>
          <p:nvPr>
            <p:ph idx="1"/>
          </p:nvPr>
        </p:nvSpPr>
        <p:spPr>
          <a:xfrm>
            <a:off x="457200" y="1417638"/>
            <a:ext cx="8229600" cy="4708526"/>
          </a:xfrm>
        </p:spPr>
        <p:txBody>
          <a:bodyPr>
            <a:noAutofit/>
          </a:bodyPr>
          <a:lstStyle/>
          <a:p>
            <a:pPr marL="0" indent="0">
              <a:buNone/>
            </a:pPr>
            <a:r>
              <a:rPr lang="en-US" sz="3600" dirty="0"/>
              <a:t>Practice saying each sentence 3 times quickly:</a:t>
            </a:r>
          </a:p>
          <a:p>
            <a:pPr marL="0" indent="0">
              <a:buNone/>
            </a:pPr>
            <a:endParaRPr lang="en-US" sz="3600" dirty="0"/>
          </a:p>
          <a:p>
            <a:pPr marL="0" indent="0">
              <a:buNone/>
            </a:pPr>
            <a:r>
              <a:rPr lang="en-US" sz="3600" dirty="0"/>
              <a:t>“You must be able to reason to do that.  Because___________________.”</a:t>
            </a:r>
          </a:p>
          <a:p>
            <a:pPr marL="0" indent="0">
              <a:buNone/>
            </a:pPr>
            <a:r>
              <a:rPr lang="en-US" sz="3600" dirty="0"/>
              <a:t>OR</a:t>
            </a:r>
          </a:p>
          <a:p>
            <a:pPr marL="0" indent="0">
              <a:buNone/>
            </a:pPr>
            <a:r>
              <a:rPr lang="en-US" sz="3600" dirty="0"/>
              <a:t>“You do not have to be able to reason to do that because ___________________.”</a:t>
            </a:r>
          </a:p>
        </p:txBody>
      </p:sp>
    </p:spTree>
    <p:extLst>
      <p:ext uri="{BB962C8B-B14F-4D97-AF65-F5344CB8AC3E}">
        <p14:creationId xmlns:p14="http://schemas.microsoft.com/office/powerpoint/2010/main" val="112986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fontScale="90000"/>
          </a:bodyPr>
          <a:lstStyle/>
          <a:p>
            <a:r>
              <a:rPr lang="en-US" b="1" i="1" dirty="0"/>
              <a:t>Step 3. Rate Your Word Knowledge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256231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6817"/>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because______________.” </a:t>
            </a:r>
          </a:p>
          <a:p>
            <a:pPr marL="0" indent="0">
              <a:buNone/>
            </a:pPr>
            <a:r>
              <a:rPr lang="en-US" sz="12300" dirty="0"/>
              <a:t>OR</a:t>
            </a:r>
          </a:p>
          <a:p>
            <a:pPr marL="0" indent="0">
              <a:buNone/>
            </a:pPr>
            <a:r>
              <a:rPr lang="en-US" sz="12300" dirty="0"/>
              <a:t>“You do not have to be able to reason to do that because_________________.”</a:t>
            </a:r>
          </a:p>
          <a:p>
            <a:endParaRPr lang="en-US" sz="12300" dirty="0"/>
          </a:p>
        </p:txBody>
      </p:sp>
      <p:pic>
        <p:nvPicPr>
          <p:cNvPr id="4" name="Picture 3"/>
          <p:cNvPicPr>
            <a:picLocks noChangeAspect="1"/>
          </p:cNvPicPr>
          <p:nvPr/>
        </p:nvPicPr>
        <p:blipFill>
          <a:blip r:embed="rId2"/>
          <a:stretch>
            <a:fillRect/>
          </a:stretch>
        </p:blipFill>
        <p:spPr>
          <a:xfrm>
            <a:off x="2257343" y="1092186"/>
            <a:ext cx="4623106" cy="3462867"/>
          </a:xfrm>
          <a:prstGeom prst="rect">
            <a:avLst/>
          </a:prstGeom>
        </p:spPr>
      </p:pic>
    </p:spTree>
    <p:extLst>
      <p:ext uri="{BB962C8B-B14F-4D97-AF65-F5344CB8AC3E}">
        <p14:creationId xmlns:p14="http://schemas.microsoft.com/office/powerpoint/2010/main" val="1602312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068" y="3350470"/>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 ____________.” </a:t>
            </a:r>
          </a:p>
          <a:p>
            <a:pPr marL="0" indent="0">
              <a:buNone/>
            </a:pPr>
            <a:r>
              <a:rPr lang="en-US" sz="12300" dirty="0"/>
              <a:t>OR</a:t>
            </a:r>
          </a:p>
          <a:p>
            <a:pPr marL="0" indent="0">
              <a:buNone/>
            </a:pPr>
            <a:r>
              <a:rPr lang="en-US" sz="12300" dirty="0"/>
              <a:t>“You do not have to be able to reason to do that because_____________.”</a:t>
            </a:r>
          </a:p>
          <a:p>
            <a:endParaRPr lang="en-US" sz="12300" dirty="0"/>
          </a:p>
        </p:txBody>
      </p:sp>
      <p:pic>
        <p:nvPicPr>
          <p:cNvPr id="2" name="Picture 1"/>
          <p:cNvPicPr>
            <a:picLocks noChangeAspect="1"/>
          </p:cNvPicPr>
          <p:nvPr/>
        </p:nvPicPr>
        <p:blipFill>
          <a:blip r:embed="rId2"/>
          <a:stretch>
            <a:fillRect/>
          </a:stretch>
        </p:blipFill>
        <p:spPr>
          <a:xfrm>
            <a:off x="1504395" y="1112598"/>
            <a:ext cx="7182405" cy="2909586"/>
          </a:xfrm>
          <a:prstGeom prst="rect">
            <a:avLst/>
          </a:prstGeom>
        </p:spPr>
      </p:pic>
    </p:spTree>
    <p:extLst>
      <p:ext uri="{BB962C8B-B14F-4D97-AF65-F5344CB8AC3E}">
        <p14:creationId xmlns:p14="http://schemas.microsoft.com/office/powerpoint/2010/main" val="617623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00170"/>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 _______________.” </a:t>
            </a:r>
          </a:p>
          <a:p>
            <a:pPr marL="0" indent="0">
              <a:buNone/>
            </a:pPr>
            <a:r>
              <a:rPr lang="en-US" sz="12300" dirty="0"/>
              <a:t>OR</a:t>
            </a:r>
          </a:p>
          <a:p>
            <a:pPr marL="0" indent="0">
              <a:buNone/>
            </a:pPr>
            <a:r>
              <a:rPr lang="en-US" sz="12300" dirty="0"/>
              <a:t>“You do not have to be able to reason to do that because ______________________.”</a:t>
            </a:r>
          </a:p>
          <a:p>
            <a:endParaRPr lang="en-US" sz="12300" dirty="0"/>
          </a:p>
        </p:txBody>
      </p:sp>
      <p:pic>
        <p:nvPicPr>
          <p:cNvPr id="2" name="Picture 1"/>
          <p:cNvPicPr>
            <a:picLocks noChangeAspect="1"/>
          </p:cNvPicPr>
          <p:nvPr/>
        </p:nvPicPr>
        <p:blipFill>
          <a:blip r:embed="rId2"/>
          <a:stretch>
            <a:fillRect/>
          </a:stretch>
        </p:blipFill>
        <p:spPr>
          <a:xfrm>
            <a:off x="1844224" y="1046871"/>
            <a:ext cx="5388995" cy="2869465"/>
          </a:xfrm>
          <a:prstGeom prst="rect">
            <a:avLst/>
          </a:prstGeom>
        </p:spPr>
      </p:pic>
    </p:spTree>
    <p:extLst>
      <p:ext uri="{BB962C8B-B14F-4D97-AF65-F5344CB8AC3E}">
        <p14:creationId xmlns:p14="http://schemas.microsoft.com/office/powerpoint/2010/main" val="1614875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040" y="3350469"/>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 ___________________.” </a:t>
            </a:r>
          </a:p>
          <a:p>
            <a:pPr marL="0" indent="0">
              <a:buNone/>
            </a:pPr>
            <a:r>
              <a:rPr lang="en-US" sz="12300" dirty="0"/>
              <a:t>OR</a:t>
            </a:r>
          </a:p>
          <a:p>
            <a:pPr marL="0" indent="0">
              <a:buNone/>
            </a:pPr>
            <a:r>
              <a:rPr lang="en-US" sz="12300" dirty="0"/>
              <a:t>“You do not have to be able to reason to do that because __________________.”</a:t>
            </a:r>
          </a:p>
          <a:p>
            <a:endParaRPr lang="en-US" sz="12300" dirty="0"/>
          </a:p>
        </p:txBody>
      </p:sp>
      <p:pic>
        <p:nvPicPr>
          <p:cNvPr id="2" name="Picture 1"/>
          <p:cNvPicPr>
            <a:picLocks noChangeAspect="1"/>
          </p:cNvPicPr>
          <p:nvPr/>
        </p:nvPicPr>
        <p:blipFill>
          <a:blip r:embed="rId2"/>
          <a:stretch>
            <a:fillRect/>
          </a:stretch>
        </p:blipFill>
        <p:spPr>
          <a:xfrm>
            <a:off x="1982758" y="776211"/>
            <a:ext cx="5352000" cy="3561513"/>
          </a:xfrm>
          <a:prstGeom prst="rect">
            <a:avLst/>
          </a:prstGeom>
        </p:spPr>
      </p:pic>
    </p:spTree>
    <p:extLst>
      <p:ext uri="{BB962C8B-B14F-4D97-AF65-F5344CB8AC3E}">
        <p14:creationId xmlns:p14="http://schemas.microsoft.com/office/powerpoint/2010/main" val="1307558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0948"/>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have be able to reason to do that because _________________.” </a:t>
            </a:r>
          </a:p>
          <a:p>
            <a:pPr marL="0" indent="0">
              <a:buNone/>
            </a:pPr>
            <a:r>
              <a:rPr lang="en-US" sz="12300" dirty="0"/>
              <a:t>OR</a:t>
            </a:r>
          </a:p>
          <a:p>
            <a:pPr marL="0" indent="0">
              <a:buNone/>
            </a:pPr>
            <a:r>
              <a:rPr lang="en-US" sz="12300" dirty="0"/>
              <a:t>“You do not have to be able to reason to do that because ____________________.”</a:t>
            </a:r>
          </a:p>
          <a:p>
            <a:endParaRPr lang="en-US" sz="12300" dirty="0"/>
          </a:p>
        </p:txBody>
      </p:sp>
      <p:pic>
        <p:nvPicPr>
          <p:cNvPr id="2" name="Picture 1"/>
          <p:cNvPicPr>
            <a:picLocks noChangeAspect="1"/>
          </p:cNvPicPr>
          <p:nvPr/>
        </p:nvPicPr>
        <p:blipFill>
          <a:blip r:embed="rId2"/>
          <a:stretch>
            <a:fillRect/>
          </a:stretch>
        </p:blipFill>
        <p:spPr>
          <a:xfrm>
            <a:off x="2088571" y="705646"/>
            <a:ext cx="5352000" cy="3561513"/>
          </a:xfrm>
          <a:prstGeom prst="rect">
            <a:avLst/>
          </a:prstGeom>
        </p:spPr>
      </p:pic>
    </p:spTree>
    <p:extLst>
      <p:ext uri="{BB962C8B-B14F-4D97-AF65-F5344CB8AC3E}">
        <p14:creationId xmlns:p14="http://schemas.microsoft.com/office/powerpoint/2010/main" val="94309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76218"/>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 _________________________.” </a:t>
            </a:r>
          </a:p>
          <a:p>
            <a:pPr marL="0" indent="0">
              <a:buNone/>
            </a:pPr>
            <a:r>
              <a:rPr lang="en-US" sz="12300" dirty="0"/>
              <a:t>OR</a:t>
            </a:r>
          </a:p>
          <a:p>
            <a:pPr marL="0" indent="0">
              <a:buNone/>
            </a:pPr>
            <a:r>
              <a:rPr lang="en-US" sz="12300" dirty="0"/>
              <a:t>“You do not have to be able to reason to do that because _____________________________.”</a:t>
            </a:r>
          </a:p>
          <a:p>
            <a:endParaRPr lang="en-US" sz="12300" dirty="0"/>
          </a:p>
        </p:txBody>
      </p:sp>
      <p:pic>
        <p:nvPicPr>
          <p:cNvPr id="2" name="Picture 1"/>
          <p:cNvPicPr>
            <a:picLocks noChangeAspect="1"/>
          </p:cNvPicPr>
          <p:nvPr/>
        </p:nvPicPr>
        <p:blipFill>
          <a:blip r:embed="rId2"/>
          <a:stretch>
            <a:fillRect/>
          </a:stretch>
        </p:blipFill>
        <p:spPr>
          <a:xfrm>
            <a:off x="1820055" y="1093752"/>
            <a:ext cx="5459690" cy="3465548"/>
          </a:xfrm>
          <a:prstGeom prst="rect">
            <a:avLst/>
          </a:prstGeom>
        </p:spPr>
      </p:pic>
    </p:spTree>
    <p:extLst>
      <p:ext uri="{BB962C8B-B14F-4D97-AF65-F5344CB8AC3E}">
        <p14:creationId xmlns:p14="http://schemas.microsoft.com/office/powerpoint/2010/main" val="39219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61513"/>
            <a:ext cx="8229600" cy="1552422"/>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sz="4600" dirty="0"/>
          </a:p>
          <a:p>
            <a:pPr marL="0" indent="0">
              <a:buNone/>
            </a:pPr>
            <a:endParaRPr lang="en-US" sz="12300" dirty="0"/>
          </a:p>
          <a:p>
            <a:pPr marL="0" indent="0">
              <a:buNone/>
            </a:pPr>
            <a:r>
              <a:rPr lang="en-US" sz="12300" dirty="0"/>
              <a:t>“You must be able to reason to do that because ______________________.” </a:t>
            </a:r>
          </a:p>
          <a:p>
            <a:pPr marL="0" indent="0">
              <a:buNone/>
            </a:pPr>
            <a:r>
              <a:rPr lang="en-US" sz="12300" dirty="0"/>
              <a:t>OR</a:t>
            </a:r>
          </a:p>
          <a:p>
            <a:pPr marL="0" indent="0">
              <a:buNone/>
            </a:pPr>
            <a:r>
              <a:rPr lang="en-US" sz="12300" dirty="0"/>
              <a:t>“You do not have to be able to reason to do that because _________________________.”</a:t>
            </a:r>
          </a:p>
          <a:p>
            <a:endParaRPr lang="en-US" sz="12300" dirty="0"/>
          </a:p>
        </p:txBody>
      </p:sp>
      <p:pic>
        <p:nvPicPr>
          <p:cNvPr id="2" name="Picture 1"/>
          <p:cNvPicPr>
            <a:picLocks noChangeAspect="1"/>
          </p:cNvPicPr>
          <p:nvPr/>
        </p:nvPicPr>
        <p:blipFill>
          <a:blip r:embed="rId2"/>
          <a:stretch>
            <a:fillRect/>
          </a:stretch>
        </p:blipFill>
        <p:spPr>
          <a:xfrm>
            <a:off x="2036004" y="882058"/>
            <a:ext cx="5192941" cy="3455666"/>
          </a:xfrm>
          <a:prstGeom prst="rect">
            <a:avLst/>
          </a:prstGeom>
        </p:spPr>
      </p:pic>
    </p:spTree>
    <p:extLst>
      <p:ext uri="{BB962C8B-B14F-4D97-AF65-F5344CB8AC3E}">
        <p14:creationId xmlns:p14="http://schemas.microsoft.com/office/powerpoint/2010/main" val="2036123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Create Your Web with the following categories:  </a:t>
            </a:r>
          </a:p>
        </p:txBody>
      </p:sp>
      <p:sp>
        <p:nvSpPr>
          <p:cNvPr id="3" name="Content Placeholder 2"/>
          <p:cNvSpPr>
            <a:spLocks noGrp="1"/>
          </p:cNvSpPr>
          <p:nvPr>
            <p:ph idx="1"/>
          </p:nvPr>
        </p:nvSpPr>
        <p:spPr>
          <a:xfrm>
            <a:off x="457200" y="1600201"/>
            <a:ext cx="7531100" cy="2159000"/>
          </a:xfrm>
        </p:spPr>
        <p:txBody>
          <a:bodyPr>
            <a:normAutofit/>
          </a:bodyPr>
          <a:lstStyle/>
          <a:p>
            <a:r>
              <a:rPr lang="en-US" sz="1800" dirty="0"/>
              <a:t>Jobs that require reason</a:t>
            </a:r>
          </a:p>
          <a:p>
            <a:r>
              <a:rPr lang="en-US" sz="1800" dirty="0"/>
              <a:t>What things don’t require reason </a:t>
            </a:r>
          </a:p>
          <a:p>
            <a:r>
              <a:rPr lang="en-US" sz="1800" dirty="0"/>
              <a:t>Words that mean the same as reason</a:t>
            </a:r>
          </a:p>
          <a:p>
            <a:r>
              <a:rPr lang="en-US" sz="1800" dirty="0"/>
              <a:t>Words that mean the opposite of reason</a:t>
            </a:r>
          </a:p>
        </p:txBody>
      </p:sp>
      <p:pic>
        <p:nvPicPr>
          <p:cNvPr id="4" name="Content Placeholder 3"/>
          <p:cNvPicPr>
            <a:picLocks noChangeAspect="1"/>
          </p:cNvPicPr>
          <p:nvPr/>
        </p:nvPicPr>
        <p:blipFill>
          <a:blip r:embed="rId2"/>
          <a:srcRect l="-10500" r="-10500"/>
          <a:stretch>
            <a:fillRect/>
          </a:stretch>
        </p:blipFill>
        <p:spPr>
          <a:xfrm>
            <a:off x="2425700" y="2927619"/>
            <a:ext cx="6985000" cy="3841481"/>
          </a:xfrm>
          <a:prstGeom prst="rect">
            <a:avLst/>
          </a:prstGeom>
        </p:spPr>
      </p:pic>
      <p:sp>
        <p:nvSpPr>
          <p:cNvPr id="5" name="TextBox 4"/>
          <p:cNvSpPr txBox="1"/>
          <p:nvPr/>
        </p:nvSpPr>
        <p:spPr>
          <a:xfrm>
            <a:off x="5502541" y="4717287"/>
            <a:ext cx="831318" cy="369332"/>
          </a:xfrm>
          <a:prstGeom prst="rect">
            <a:avLst/>
          </a:prstGeom>
          <a:noFill/>
        </p:spPr>
        <p:txBody>
          <a:bodyPr wrap="none" rtlCol="0">
            <a:spAutoFit/>
          </a:bodyPr>
          <a:lstStyle/>
          <a:p>
            <a:r>
              <a:rPr lang="en-US" b="1" i="1" dirty="0"/>
              <a:t>reason</a:t>
            </a:r>
          </a:p>
        </p:txBody>
      </p:sp>
    </p:spTree>
    <p:extLst>
      <p:ext uri="{BB962C8B-B14F-4D97-AF65-F5344CB8AC3E}">
        <p14:creationId xmlns:p14="http://schemas.microsoft.com/office/powerpoint/2010/main" val="98040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6. Review, Review, Review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38599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365759" y="550915"/>
            <a:ext cx="8226150" cy="604691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764051" y="5301402"/>
            <a:ext cx="2048030" cy="1200329"/>
          </a:xfrm>
          <a:prstGeom prst="rect">
            <a:avLst/>
          </a:prstGeom>
          <a:noFill/>
        </p:spPr>
        <p:txBody>
          <a:bodyPr wrap="square" rtlCol="0">
            <a:spAutoFit/>
          </a:bodyPr>
          <a:lstStyle/>
          <a:p>
            <a:pPr algn="ctr"/>
            <a:r>
              <a:rPr lang="en-US" sz="3600" dirty="0"/>
              <a:t>20 Points </a:t>
            </a:r>
          </a:p>
          <a:p>
            <a:pPr algn="ctr"/>
            <a:r>
              <a:rPr lang="en-US" sz="3600" dirty="0">
                <a:solidFill>
                  <a:srgbClr val="FF0000"/>
                </a:solidFill>
              </a:rPr>
              <a:t>Beyoncé</a:t>
            </a:r>
          </a:p>
        </p:txBody>
      </p:sp>
      <p:sp>
        <p:nvSpPr>
          <p:cNvPr id="6" name="TextBox 5"/>
          <p:cNvSpPr txBox="1"/>
          <p:nvPr/>
        </p:nvSpPr>
        <p:spPr>
          <a:xfrm>
            <a:off x="1374931" y="5301402"/>
            <a:ext cx="2048030" cy="1015663"/>
          </a:xfrm>
          <a:prstGeom prst="rect">
            <a:avLst/>
          </a:prstGeom>
          <a:noFill/>
        </p:spPr>
        <p:txBody>
          <a:bodyPr wrap="square" rtlCol="0">
            <a:spAutoFit/>
          </a:bodyPr>
          <a:lstStyle/>
          <a:p>
            <a:pPr algn="ctr"/>
            <a:r>
              <a:rPr lang="en-US" sz="3600" dirty="0"/>
              <a:t>20 Points </a:t>
            </a:r>
            <a:endParaRPr lang="en-US" sz="3600" dirty="0">
              <a:solidFill>
                <a:srgbClr val="FF0000"/>
              </a:solidFill>
            </a:endParaRPr>
          </a:p>
          <a:p>
            <a:pPr algn="ctr"/>
            <a:r>
              <a:rPr lang="en-US" sz="2400" dirty="0">
                <a:solidFill>
                  <a:srgbClr val="FF0000"/>
                </a:solidFill>
              </a:rPr>
              <a:t>The principal</a:t>
            </a:r>
            <a:endParaRPr lang="en-US" sz="2400" dirty="0"/>
          </a:p>
        </p:txBody>
      </p:sp>
      <p:sp>
        <p:nvSpPr>
          <p:cNvPr id="7" name="TextBox 6"/>
          <p:cNvSpPr txBox="1"/>
          <p:nvPr/>
        </p:nvSpPr>
        <p:spPr>
          <a:xfrm>
            <a:off x="2594826" y="2542252"/>
            <a:ext cx="3809425" cy="1015663"/>
          </a:xfrm>
          <a:prstGeom prst="rect">
            <a:avLst/>
          </a:prstGeom>
          <a:noFill/>
        </p:spPr>
        <p:txBody>
          <a:bodyPr wrap="square" rtlCol="0">
            <a:spAutoFit/>
          </a:bodyPr>
          <a:lstStyle/>
          <a:p>
            <a:pPr algn="ctr"/>
            <a:r>
              <a:rPr lang="en-US" sz="3600" dirty="0"/>
              <a:t>75 Points </a:t>
            </a:r>
          </a:p>
          <a:p>
            <a:pPr algn="ctr"/>
            <a:r>
              <a:rPr lang="en-US" sz="2400" dirty="0">
                <a:solidFill>
                  <a:srgbClr val="FF0000"/>
                </a:solidFill>
              </a:rPr>
              <a:t>External conflict</a:t>
            </a:r>
          </a:p>
        </p:txBody>
      </p:sp>
      <p:sp>
        <p:nvSpPr>
          <p:cNvPr id="8" name="TextBox 7"/>
          <p:cNvSpPr txBox="1"/>
          <p:nvPr/>
        </p:nvSpPr>
        <p:spPr>
          <a:xfrm>
            <a:off x="3693711" y="828344"/>
            <a:ext cx="1656271" cy="1477328"/>
          </a:xfrm>
          <a:prstGeom prst="rect">
            <a:avLst/>
          </a:prstGeom>
          <a:noFill/>
        </p:spPr>
        <p:txBody>
          <a:bodyPr wrap="square" rtlCol="0">
            <a:spAutoFit/>
          </a:bodyPr>
          <a:lstStyle/>
          <a:p>
            <a:pPr algn="ctr"/>
            <a:r>
              <a:rPr lang="en-US" sz="3600" dirty="0"/>
              <a:t>75 Points </a:t>
            </a:r>
          </a:p>
          <a:p>
            <a:pPr algn="ctr"/>
            <a:r>
              <a:rPr lang="en-US" dirty="0">
                <a:solidFill>
                  <a:srgbClr val="FF0000"/>
                </a:solidFill>
              </a:rPr>
              <a:t>Internal conflict </a:t>
            </a:r>
          </a:p>
        </p:txBody>
      </p:sp>
      <p:sp>
        <p:nvSpPr>
          <p:cNvPr id="9" name="TextBox 8"/>
          <p:cNvSpPr txBox="1"/>
          <p:nvPr/>
        </p:nvSpPr>
        <p:spPr>
          <a:xfrm>
            <a:off x="3422961" y="5406706"/>
            <a:ext cx="2048030" cy="1077218"/>
          </a:xfrm>
          <a:prstGeom prst="rect">
            <a:avLst/>
          </a:prstGeom>
          <a:noFill/>
        </p:spPr>
        <p:txBody>
          <a:bodyPr wrap="square" rtlCol="0">
            <a:spAutoFit/>
          </a:bodyPr>
          <a:lstStyle/>
          <a:p>
            <a:pPr algn="ctr"/>
            <a:r>
              <a:rPr lang="en-US" sz="3600" dirty="0"/>
              <a:t>20 Points </a:t>
            </a:r>
          </a:p>
          <a:p>
            <a:pPr algn="ctr"/>
            <a:r>
              <a:rPr lang="en-US" sz="2800" dirty="0">
                <a:solidFill>
                  <a:srgbClr val="FF0000"/>
                </a:solidFill>
              </a:rPr>
              <a:t>Selena </a:t>
            </a:r>
            <a:r>
              <a:rPr lang="en-US" sz="2000" dirty="0">
                <a:solidFill>
                  <a:srgbClr val="FF0000"/>
                </a:solidFill>
              </a:rPr>
              <a:t>Gomez</a:t>
            </a:r>
            <a:endParaRPr lang="en-US" sz="2800" dirty="0">
              <a:solidFill>
                <a:srgbClr val="FF0000"/>
              </a:solidFill>
            </a:endParaRPr>
          </a:p>
        </p:txBody>
      </p:sp>
      <p:sp>
        <p:nvSpPr>
          <p:cNvPr id="10" name="TextBox 9"/>
          <p:cNvSpPr txBox="1"/>
          <p:nvPr/>
        </p:nvSpPr>
        <p:spPr>
          <a:xfrm>
            <a:off x="2134630" y="4101073"/>
            <a:ext cx="2337303" cy="1200329"/>
          </a:xfrm>
          <a:prstGeom prst="rect">
            <a:avLst/>
          </a:prstGeom>
          <a:noFill/>
        </p:spPr>
        <p:txBody>
          <a:bodyPr wrap="square" rtlCol="0">
            <a:spAutoFit/>
          </a:bodyPr>
          <a:lstStyle/>
          <a:p>
            <a:pPr algn="ctr"/>
            <a:r>
              <a:rPr lang="en-US" sz="3600" dirty="0"/>
              <a:t>50 Points </a:t>
            </a:r>
          </a:p>
          <a:p>
            <a:pPr algn="ctr"/>
            <a:r>
              <a:rPr lang="en-US" sz="3600" dirty="0">
                <a:solidFill>
                  <a:srgbClr val="FF0000"/>
                </a:solidFill>
              </a:rPr>
              <a:t>reason</a:t>
            </a:r>
          </a:p>
        </p:txBody>
      </p:sp>
      <p:sp>
        <p:nvSpPr>
          <p:cNvPr id="11" name="TextBox 10"/>
          <p:cNvSpPr txBox="1"/>
          <p:nvPr/>
        </p:nvSpPr>
        <p:spPr>
          <a:xfrm>
            <a:off x="4624333" y="4185212"/>
            <a:ext cx="2337303" cy="1015663"/>
          </a:xfrm>
          <a:prstGeom prst="rect">
            <a:avLst/>
          </a:prstGeom>
          <a:noFill/>
        </p:spPr>
        <p:txBody>
          <a:bodyPr wrap="square" rtlCol="0">
            <a:spAutoFit/>
          </a:bodyPr>
          <a:lstStyle/>
          <a:p>
            <a:pPr algn="ctr"/>
            <a:r>
              <a:rPr lang="en-US" sz="3600" dirty="0"/>
              <a:t>50 Points </a:t>
            </a:r>
          </a:p>
          <a:p>
            <a:pPr algn="ctr"/>
            <a:r>
              <a:rPr lang="en-US" sz="2400" dirty="0">
                <a:solidFill>
                  <a:srgbClr val="FF0000"/>
                </a:solidFill>
              </a:rPr>
              <a:t>crisis</a:t>
            </a:r>
          </a:p>
        </p:txBody>
      </p:sp>
      <p:cxnSp>
        <p:nvCxnSpPr>
          <p:cNvPr id="13" name="Straight Connector 12"/>
          <p:cNvCxnSpPr/>
          <p:nvPr/>
        </p:nvCxnSpPr>
        <p:spPr>
          <a:xfrm>
            <a:off x="3142911" y="2542252"/>
            <a:ext cx="26081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134630" y="4044538"/>
            <a:ext cx="46284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53358" y="5301402"/>
            <a:ext cx="6437150" cy="27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471933" y="4101073"/>
            <a:ext cx="0" cy="12003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470991" y="5329012"/>
            <a:ext cx="0" cy="11727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422961" y="5385541"/>
            <a:ext cx="0" cy="11438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22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Rate your Knowledge</a:t>
            </a:r>
          </a:p>
        </p:txBody>
      </p:sp>
      <p:sp>
        <p:nvSpPr>
          <p:cNvPr id="3" name="Content Placeholder 2"/>
          <p:cNvSpPr>
            <a:spLocks noGrp="1"/>
          </p:cNvSpPr>
          <p:nvPr>
            <p:ph idx="1"/>
          </p:nvPr>
        </p:nvSpPr>
        <p:spPr/>
        <p:txBody>
          <a:bodyPr/>
          <a:lstStyle/>
          <a:p>
            <a:pPr marL="0" indent="0">
              <a:buNone/>
            </a:pPr>
            <a:r>
              <a:rPr lang="en-US" dirty="0"/>
              <a:t>1- I don’t know it.</a:t>
            </a:r>
          </a:p>
          <a:p>
            <a:pPr marL="0" indent="0">
              <a:buNone/>
            </a:pPr>
            <a:endParaRPr lang="en-US" dirty="0"/>
          </a:p>
          <a:p>
            <a:pPr marL="0" indent="0">
              <a:buNone/>
            </a:pPr>
            <a:r>
              <a:rPr lang="en-US" dirty="0"/>
              <a:t>2- I’ve heard it, but I don’t know the meaning.</a:t>
            </a:r>
          </a:p>
          <a:p>
            <a:pPr marL="0" indent="0">
              <a:buNone/>
            </a:pPr>
            <a:endParaRPr lang="en-US" dirty="0"/>
          </a:p>
          <a:p>
            <a:pPr marL="0" indent="0">
              <a:buNone/>
            </a:pPr>
            <a:r>
              <a:rPr lang="en-US" dirty="0"/>
              <a:t>3- I can use it in a sentence.</a:t>
            </a:r>
          </a:p>
          <a:p>
            <a:pPr marL="0" indent="0">
              <a:buNone/>
            </a:pPr>
            <a:endParaRPr lang="en-US" dirty="0"/>
          </a:p>
          <a:p>
            <a:pPr marL="0" indent="0">
              <a:buNone/>
            </a:pPr>
            <a:r>
              <a:rPr lang="en-US" dirty="0"/>
              <a:t>4-  I can teach it to the class.   </a:t>
            </a:r>
          </a:p>
          <a:p>
            <a:pPr marL="0" indent="0">
              <a:buNone/>
            </a:pPr>
            <a:endParaRPr lang="en-US" dirty="0"/>
          </a:p>
        </p:txBody>
      </p:sp>
    </p:spTree>
    <p:extLst>
      <p:ext uri="{BB962C8B-B14F-4D97-AF65-F5344CB8AC3E}">
        <p14:creationId xmlns:p14="http://schemas.microsoft.com/office/powerpoint/2010/main" val="210490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4. Explanation and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36404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con</a:t>
            </a:r>
            <a:r>
              <a:rPr lang="en-US" dirty="0"/>
              <a:t>flict</a:t>
            </a:r>
            <a:endParaRPr lang="en-US" dirty="0">
              <a:solidFill>
                <a:srgbClr val="FFC000"/>
              </a:solidFill>
            </a:endParaRPr>
          </a:p>
        </p:txBody>
      </p:sp>
      <p:sp>
        <p:nvSpPr>
          <p:cNvPr id="3" name="Content Placeholder 2"/>
          <p:cNvSpPr>
            <a:spLocks noGrp="1"/>
          </p:cNvSpPr>
          <p:nvPr>
            <p:ph idx="1"/>
          </p:nvPr>
        </p:nvSpPr>
        <p:spPr/>
        <p:txBody>
          <a:bodyPr/>
          <a:lstStyle/>
          <a:p>
            <a:pPr marL="0" indent="0">
              <a:buNone/>
            </a:pPr>
            <a:r>
              <a:rPr lang="en-US" dirty="0"/>
              <a:t>A conflict is a type of fight or disagreement; an argument between people, groups or countries.</a:t>
            </a:r>
          </a:p>
        </p:txBody>
      </p:sp>
      <p:sp>
        <p:nvSpPr>
          <p:cNvPr id="6" name="TextBox 5"/>
          <p:cNvSpPr txBox="1"/>
          <p:nvPr/>
        </p:nvSpPr>
        <p:spPr>
          <a:xfrm>
            <a:off x="4749280" y="3243723"/>
            <a:ext cx="4178589" cy="2954655"/>
          </a:xfrm>
          <a:prstGeom prst="rect">
            <a:avLst/>
          </a:prstGeom>
          <a:noFill/>
        </p:spPr>
        <p:txBody>
          <a:bodyPr wrap="square" rtlCol="0">
            <a:spAutoFit/>
          </a:bodyPr>
          <a:lstStyle/>
          <a:p>
            <a:r>
              <a:rPr lang="en-US" sz="2400" b="1" dirty="0"/>
              <a:t>Example: </a:t>
            </a:r>
          </a:p>
          <a:p>
            <a:endParaRPr lang="en-US" sz="2400" b="1" dirty="0"/>
          </a:p>
          <a:p>
            <a:r>
              <a:rPr lang="en-US" sz="2400" dirty="0"/>
              <a:t>If two people are in a car accident, and they can’t agree on what happened, they might be in a conflict. </a:t>
            </a:r>
          </a:p>
          <a:p>
            <a:endParaRPr lang="en-US" sz="24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1" y="3119967"/>
            <a:ext cx="4508211" cy="2539837"/>
          </a:xfrm>
          <a:prstGeom prst="rect">
            <a:avLst/>
          </a:prstGeom>
        </p:spPr>
      </p:pic>
    </p:spTree>
    <p:extLst>
      <p:ext uri="{BB962C8B-B14F-4D97-AF65-F5344CB8AC3E}">
        <p14:creationId xmlns:p14="http://schemas.microsoft.com/office/powerpoint/2010/main" val="1668895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2189163"/>
            <a:ext cx="8229600" cy="1143000"/>
          </a:xfrm>
        </p:spPr>
        <p:txBody>
          <a:bodyPr>
            <a:normAutofit/>
          </a:bodyPr>
          <a:lstStyle/>
          <a:p>
            <a:r>
              <a:rPr lang="en-US" b="1" i="1" dirty="0"/>
              <a:t>Step 5. Interact with the Word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87" y="3332163"/>
            <a:ext cx="4495800" cy="2755900"/>
          </a:xfrm>
          <a:prstGeom prst="rect">
            <a:avLst/>
          </a:prstGeom>
        </p:spPr>
      </p:pic>
    </p:spTree>
    <p:extLst>
      <p:ext uri="{BB962C8B-B14F-4D97-AF65-F5344CB8AC3E}">
        <p14:creationId xmlns:p14="http://schemas.microsoft.com/office/powerpoint/2010/main" val="150357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16000"/>
          </a:blip>
          <a:stretch>
            <a:fillRect/>
          </a:stretch>
        </p:blipFill>
        <p:spPr>
          <a:xfrm rot="20744754">
            <a:off x="1198034" y="436034"/>
            <a:ext cx="1659466" cy="1659466"/>
          </a:xfrm>
          <a:prstGeom prst="rect">
            <a:avLst/>
          </a:prstGeom>
          <a:effectLst>
            <a:outerShdw blurRad="50800" dist="50800" dir="5400000" algn="ctr" rotWithShape="0">
              <a:srgbClr val="000000"/>
            </a:outerShdw>
          </a:effectLst>
        </p:spPr>
      </p:pic>
      <p:sp>
        <p:nvSpPr>
          <p:cNvPr id="2" name="Title 1"/>
          <p:cNvSpPr>
            <a:spLocks noGrp="1"/>
          </p:cNvSpPr>
          <p:nvPr>
            <p:ph type="title"/>
          </p:nvPr>
        </p:nvSpPr>
        <p:spPr>
          <a:xfrm>
            <a:off x="266007" y="274638"/>
            <a:ext cx="8420793" cy="1143000"/>
          </a:xfrm>
        </p:spPr>
        <p:txBody>
          <a:bodyPr>
            <a:normAutofit/>
          </a:bodyPr>
          <a:lstStyle/>
          <a:p>
            <a:r>
              <a:rPr lang="en-US" sz="3200" b="1" dirty="0"/>
              <a:t>Internal Conflict </a:t>
            </a:r>
            <a:r>
              <a:rPr lang="en-US" sz="3200" dirty="0"/>
              <a:t>OR </a:t>
            </a:r>
            <a:r>
              <a:rPr lang="en-US" sz="3200" b="1" dirty="0"/>
              <a:t>External Conflict </a:t>
            </a:r>
          </a:p>
        </p:txBody>
      </p:sp>
      <p:sp>
        <p:nvSpPr>
          <p:cNvPr id="3" name="Content Placeholder 2"/>
          <p:cNvSpPr>
            <a:spLocks noGrp="1"/>
          </p:cNvSpPr>
          <p:nvPr>
            <p:ph idx="1"/>
          </p:nvPr>
        </p:nvSpPr>
        <p:spPr>
          <a:xfrm>
            <a:off x="152400" y="1928630"/>
            <a:ext cx="8839200" cy="4802370"/>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 think that is an___________conflict because ________________.</a:t>
            </a:r>
          </a:p>
        </p:txBody>
      </p:sp>
      <p:pic>
        <p:nvPicPr>
          <p:cNvPr id="8" name="Picture 7"/>
          <p:cNvPicPr>
            <a:picLocks noChangeAspect="1"/>
          </p:cNvPicPr>
          <p:nvPr/>
        </p:nvPicPr>
        <p:blipFill>
          <a:blip r:embed="rId4">
            <a:alphaModFix amt="15000"/>
          </a:blip>
          <a:stretch>
            <a:fillRect/>
          </a:stretch>
        </p:blipFill>
        <p:spPr>
          <a:xfrm>
            <a:off x="6040273" y="-57497"/>
            <a:ext cx="1986127" cy="19861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2044700"/>
            <a:ext cx="5415228" cy="304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6477" y="1727490"/>
            <a:ext cx="5532273" cy="368241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890" y="1828089"/>
            <a:ext cx="5958458" cy="333673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313" y="1670281"/>
            <a:ext cx="5932600" cy="349454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742" y="1687394"/>
            <a:ext cx="6101697" cy="3300918"/>
          </a:xfrm>
          <a:prstGeom prst="rect">
            <a:avLst/>
          </a:prstGeom>
        </p:spPr>
      </p:pic>
    </p:spTree>
    <p:extLst>
      <p:ext uri="{BB962C8B-B14F-4D97-AF65-F5344CB8AC3E}">
        <p14:creationId xmlns:p14="http://schemas.microsoft.com/office/powerpoint/2010/main" val="2178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274</TotalTime>
  <Words>1197</Words>
  <Application>Microsoft Macintosh PowerPoint</Application>
  <PresentationFormat>On-screen Show (4:3)</PresentationFormat>
  <Paragraphs>205</Paragraphs>
  <Slides>49</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Week 1 Theme Vocabulary  Step 1. Selecting the Words conflict crisis reason </vt:lpstr>
      <vt:lpstr>Step 2. Introduce the Word</vt:lpstr>
      <vt:lpstr>conflict</vt:lpstr>
      <vt:lpstr>Step 3. Rate Your Word Knowledge</vt:lpstr>
      <vt:lpstr>Rate your Knowledge</vt:lpstr>
      <vt:lpstr>Step 4. Explanation and Example</vt:lpstr>
      <vt:lpstr>conflict</vt:lpstr>
      <vt:lpstr>Step 5. Interact with the Word</vt:lpstr>
      <vt:lpstr>Internal Conflict OR External Conflict </vt:lpstr>
      <vt:lpstr>A:  When was the last time you were in a conflict?  What was it? </vt:lpstr>
      <vt:lpstr>Step 6. Review, Review, Review</vt:lpstr>
      <vt:lpstr>Raise your hand if you can share your sentence from the word conflict.  </vt:lpstr>
      <vt:lpstr>Step 2. Introduce the Word</vt:lpstr>
      <vt:lpstr>crisis</vt:lpstr>
      <vt:lpstr>Step 3. Rate Your Word Knowledge</vt:lpstr>
      <vt:lpstr>Rate your Knowledge</vt:lpstr>
      <vt:lpstr>Step 4. Explanation and Example</vt:lpstr>
      <vt:lpstr>crisis</vt:lpstr>
      <vt:lpstr>Step 5. Interact with the Word</vt:lpstr>
      <vt:lpstr>Crisis or Peace?</vt:lpstr>
      <vt:lpstr>Crisis or Peace?</vt:lpstr>
      <vt:lpstr>Crisis or Peace?</vt:lpstr>
      <vt:lpstr>Crisis or Peace?</vt:lpstr>
      <vt:lpstr>Crisis or Peace?</vt:lpstr>
      <vt:lpstr>Crisis or Peace?</vt:lpstr>
      <vt:lpstr>Crisis or Peace?</vt:lpstr>
      <vt:lpstr>Crisis or Peace?</vt:lpstr>
      <vt:lpstr>Crisis or Peace?</vt:lpstr>
      <vt:lpstr>Step 6. Review, Review, Review</vt:lpstr>
      <vt:lpstr>1.  Do you think there is going to be a crisis in the most dangerous game? </vt:lpstr>
      <vt:lpstr>Step 2. Introduce the Word</vt:lpstr>
      <vt:lpstr>Reason</vt:lpstr>
      <vt:lpstr>Step 3. Rate Your Word Knowledge</vt:lpstr>
      <vt:lpstr>Rate your Knowledge</vt:lpstr>
      <vt:lpstr>Step 4. Explanation and Example</vt:lpstr>
      <vt:lpstr>Definition </vt:lpstr>
      <vt:lpstr>Example</vt:lpstr>
      <vt:lpstr>Step 5. Interact with the Word</vt:lpstr>
      <vt:lpstr>Activity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Your Web with the following categories:  </vt:lpstr>
      <vt:lpstr>Step 6. Review, Review,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dc:title>
  <dc:creator>Lindsay Young</dc:creator>
  <cp:lastModifiedBy>Young, Lindsay</cp:lastModifiedBy>
  <cp:revision>34</cp:revision>
  <dcterms:created xsi:type="dcterms:W3CDTF">2015-10-18T19:43:07Z</dcterms:created>
  <dcterms:modified xsi:type="dcterms:W3CDTF">2026-03-27T21:14:17Z</dcterms:modified>
</cp:coreProperties>
</file>