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2"/>
  </p:notesMasterIdLst>
  <p:sldIdLst>
    <p:sldId id="346" r:id="rId2"/>
    <p:sldId id="332" r:id="rId3"/>
    <p:sldId id="358" r:id="rId4"/>
    <p:sldId id="347" r:id="rId5"/>
    <p:sldId id="319" r:id="rId6"/>
    <p:sldId id="258" r:id="rId7"/>
    <p:sldId id="335" r:id="rId8"/>
    <p:sldId id="334" r:id="rId9"/>
    <p:sldId id="348" r:id="rId10"/>
    <p:sldId id="338" r:id="rId11"/>
    <p:sldId id="349" r:id="rId12"/>
    <p:sldId id="340" r:id="rId13"/>
    <p:sldId id="350" r:id="rId14"/>
    <p:sldId id="342" r:id="rId15"/>
    <p:sldId id="351" r:id="rId16"/>
    <p:sldId id="352" r:id="rId17"/>
    <p:sldId id="353" r:id="rId18"/>
    <p:sldId id="354" r:id="rId19"/>
    <p:sldId id="355" r:id="rId20"/>
    <p:sldId id="356" r:id="rId21"/>
    <p:sldId id="357" r:id="rId22"/>
    <p:sldId id="359" r:id="rId23"/>
    <p:sldId id="360" r:id="rId24"/>
    <p:sldId id="361" r:id="rId25"/>
    <p:sldId id="362" r:id="rId26"/>
    <p:sldId id="363" r:id="rId27"/>
    <p:sldId id="364" r:id="rId28"/>
    <p:sldId id="365" r:id="rId29"/>
    <p:sldId id="366" r:id="rId30"/>
    <p:sldId id="367" r:id="rId3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989"/>
    <p:restoredTop sz="94456"/>
  </p:normalViewPr>
  <p:slideViewPr>
    <p:cSldViewPr snapToGrid="0" snapToObjects="1">
      <p:cViewPr varScale="1">
        <p:scale>
          <a:sx n="59" d="100"/>
          <a:sy n="59" d="100"/>
        </p:scale>
        <p:origin x="192" y="5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notesMaster" Target="notesMasters/notesMaster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presProps" Target="presProps.xml"/><Relationship Id="rId34" Type="http://schemas.openxmlformats.org/officeDocument/2006/relationships/viewProps" Target="viewProps.xml"/><Relationship Id="rId35" Type="http://schemas.openxmlformats.org/officeDocument/2006/relationships/theme" Target="theme/theme1.xml"/><Relationship Id="rId3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43F0FB5-0FA7-9346-9D70-990359432435}" type="datetimeFigureOut">
              <a:rPr lang="en-US" smtClean="0"/>
              <a:t>7/14/17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38CA0C-3592-9944-9BF5-FDDD8785CA8C}" type="slidenum">
              <a:rPr lang="en-US" smtClean="0"/>
              <a:t>‹#›</a:t>
            </a:fld>
            <a:endParaRPr lang="en-US"/>
          </a:p>
        </p:txBody>
      </p:sp>
    </p:spTree>
    <p:extLst>
      <p:ext uri="{BB962C8B-B14F-4D97-AF65-F5344CB8AC3E}">
        <p14:creationId xmlns:p14="http://schemas.microsoft.com/office/powerpoint/2010/main" val="105161164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Have students open their flash drives.</a:t>
            </a:r>
          </a:p>
          <a:p>
            <a:r>
              <a:rPr lang="en-US" dirty="0" smtClean="0"/>
              <a:t>These</a:t>
            </a:r>
            <a:r>
              <a:rPr lang="en-US" baseline="0" dirty="0" smtClean="0"/>
              <a:t> slides would be taught over a number of days. They will probably take multiple weeks for students to complete since this is their first exposure to these concepts.</a:t>
            </a:r>
            <a:endParaRPr lang="en-US" dirty="0"/>
          </a:p>
        </p:txBody>
      </p:sp>
      <p:sp>
        <p:nvSpPr>
          <p:cNvPr id="4" name="Slide Number Placeholder 3"/>
          <p:cNvSpPr>
            <a:spLocks noGrp="1"/>
          </p:cNvSpPr>
          <p:nvPr>
            <p:ph type="sldNum" sz="quarter" idx="10"/>
          </p:nvPr>
        </p:nvSpPr>
        <p:spPr/>
        <p:txBody>
          <a:bodyPr/>
          <a:lstStyle/>
          <a:p>
            <a:fld id="{8D38CA0C-3592-9944-9BF5-FDDD8785CA8C}" type="slidenum">
              <a:rPr lang="en-US" smtClean="0"/>
              <a:t>1</a:t>
            </a:fld>
            <a:endParaRPr lang="en-US"/>
          </a:p>
        </p:txBody>
      </p:sp>
    </p:spTree>
    <p:extLst>
      <p:ext uri="{BB962C8B-B14F-4D97-AF65-F5344CB8AC3E}">
        <p14:creationId xmlns:p14="http://schemas.microsoft.com/office/powerpoint/2010/main" val="19775977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Students</a:t>
            </a:r>
            <a:r>
              <a:rPr lang="en-US" baseline="0" dirty="0" smtClean="0"/>
              <a:t> make an inference about the definition. Teacher/aide monitor and correct as needed</a:t>
            </a:r>
            <a:r>
              <a:rPr lang="en-US" baseline="0" dirty="0" smtClean="0"/>
              <a:t>.  Have the students come up with the answers before answers appear.  Note:  You want them to try and create a fairly literal definition with root word and prefix. </a:t>
            </a:r>
            <a:endParaRPr lang="en-US" dirty="0"/>
          </a:p>
        </p:txBody>
      </p:sp>
      <p:sp>
        <p:nvSpPr>
          <p:cNvPr id="4" name="Slide Number Placeholder 3"/>
          <p:cNvSpPr>
            <a:spLocks noGrp="1"/>
          </p:cNvSpPr>
          <p:nvPr>
            <p:ph type="sldNum" sz="quarter" idx="10"/>
          </p:nvPr>
        </p:nvSpPr>
        <p:spPr/>
        <p:txBody>
          <a:bodyPr/>
          <a:lstStyle/>
          <a:p>
            <a:fld id="{8D38CA0C-3592-9944-9BF5-FDDD8785CA8C}" type="slidenum">
              <a:rPr lang="en-US" smtClean="0"/>
              <a:t>15</a:t>
            </a:fld>
            <a:endParaRPr lang="en-US"/>
          </a:p>
        </p:txBody>
      </p:sp>
    </p:spTree>
    <p:extLst>
      <p:ext uri="{BB962C8B-B14F-4D97-AF65-F5344CB8AC3E}">
        <p14:creationId xmlns:p14="http://schemas.microsoft.com/office/powerpoint/2010/main" val="21105703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Students</a:t>
            </a:r>
            <a:r>
              <a:rPr lang="en-US" baseline="0" dirty="0" smtClean="0"/>
              <a:t> make an inference about the definition. Teacher/aide monitor and correct as needed</a:t>
            </a:r>
            <a:r>
              <a:rPr lang="en-US" baseline="0" dirty="0" smtClean="0"/>
              <a:t>.  Have the students come up with the answers before answers appear.  Note:  You want them to try and create a fairly literal definition with root word and prefix. </a:t>
            </a:r>
            <a:endParaRPr lang="en-US" dirty="0"/>
          </a:p>
        </p:txBody>
      </p:sp>
      <p:sp>
        <p:nvSpPr>
          <p:cNvPr id="4" name="Slide Number Placeholder 3"/>
          <p:cNvSpPr>
            <a:spLocks noGrp="1"/>
          </p:cNvSpPr>
          <p:nvPr>
            <p:ph type="sldNum" sz="quarter" idx="10"/>
          </p:nvPr>
        </p:nvSpPr>
        <p:spPr/>
        <p:txBody>
          <a:bodyPr/>
          <a:lstStyle/>
          <a:p>
            <a:fld id="{8D38CA0C-3592-9944-9BF5-FDDD8785CA8C}" type="slidenum">
              <a:rPr lang="en-US" smtClean="0"/>
              <a:t>17</a:t>
            </a:fld>
            <a:endParaRPr lang="en-US"/>
          </a:p>
        </p:txBody>
      </p:sp>
    </p:spTree>
    <p:extLst>
      <p:ext uri="{BB962C8B-B14F-4D97-AF65-F5344CB8AC3E}">
        <p14:creationId xmlns:p14="http://schemas.microsoft.com/office/powerpoint/2010/main" val="2944873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Students</a:t>
            </a:r>
            <a:r>
              <a:rPr lang="en-US" baseline="0" dirty="0" smtClean="0"/>
              <a:t> make an inference about the definition. Teacher/aide monitor and correct as needed</a:t>
            </a:r>
            <a:r>
              <a:rPr lang="en-US" baseline="0" dirty="0" smtClean="0"/>
              <a:t>.  Have the students come up with the answers before answers appear.  Note:  You want them to try and create a fairly literal definition with root word and prefix. </a:t>
            </a:r>
            <a:endParaRPr lang="en-US" dirty="0"/>
          </a:p>
        </p:txBody>
      </p:sp>
      <p:sp>
        <p:nvSpPr>
          <p:cNvPr id="4" name="Slide Number Placeholder 3"/>
          <p:cNvSpPr>
            <a:spLocks noGrp="1"/>
          </p:cNvSpPr>
          <p:nvPr>
            <p:ph type="sldNum" sz="quarter" idx="10"/>
          </p:nvPr>
        </p:nvSpPr>
        <p:spPr/>
        <p:txBody>
          <a:bodyPr/>
          <a:lstStyle/>
          <a:p>
            <a:fld id="{8D38CA0C-3592-9944-9BF5-FDDD8785CA8C}" type="slidenum">
              <a:rPr lang="en-US" smtClean="0"/>
              <a:t>19</a:t>
            </a:fld>
            <a:endParaRPr lang="en-US"/>
          </a:p>
        </p:txBody>
      </p:sp>
    </p:spTree>
    <p:extLst>
      <p:ext uri="{BB962C8B-B14F-4D97-AF65-F5344CB8AC3E}">
        <p14:creationId xmlns:p14="http://schemas.microsoft.com/office/powerpoint/2010/main" val="14909351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Students</a:t>
            </a:r>
            <a:r>
              <a:rPr lang="en-US" baseline="0" dirty="0" smtClean="0"/>
              <a:t> make an inference about the definition. Teacher/aide monitor and correct as needed</a:t>
            </a:r>
            <a:r>
              <a:rPr lang="en-US" baseline="0" dirty="0" smtClean="0"/>
              <a:t>.  Have the students come up with the answers before answers appear.  Note:  You want them to try and create a fairly literal definition with root word and prefix. </a:t>
            </a:r>
            <a:endParaRPr lang="en-US" dirty="0"/>
          </a:p>
        </p:txBody>
      </p:sp>
      <p:sp>
        <p:nvSpPr>
          <p:cNvPr id="4" name="Slide Number Placeholder 3"/>
          <p:cNvSpPr>
            <a:spLocks noGrp="1"/>
          </p:cNvSpPr>
          <p:nvPr>
            <p:ph type="sldNum" sz="quarter" idx="10"/>
          </p:nvPr>
        </p:nvSpPr>
        <p:spPr/>
        <p:txBody>
          <a:bodyPr/>
          <a:lstStyle/>
          <a:p>
            <a:fld id="{8D38CA0C-3592-9944-9BF5-FDDD8785CA8C}" type="slidenum">
              <a:rPr lang="en-US" smtClean="0"/>
              <a:t>21</a:t>
            </a:fld>
            <a:endParaRPr lang="en-US"/>
          </a:p>
        </p:txBody>
      </p:sp>
    </p:spTree>
    <p:extLst>
      <p:ext uri="{BB962C8B-B14F-4D97-AF65-F5344CB8AC3E}">
        <p14:creationId xmlns:p14="http://schemas.microsoft.com/office/powerpoint/2010/main" val="3542751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Review</a:t>
            </a:r>
            <a:r>
              <a:rPr lang="en-US" baseline="0" dirty="0" smtClean="0"/>
              <a:t> options:  give students 1 minute and have them write down as many words with graph as they can, or ask someone to lead you through LINCS with graph (on next slide), and then go around the room asking each person to give one word that contains this root. </a:t>
            </a:r>
            <a:endParaRPr lang="en-US" dirty="0"/>
          </a:p>
        </p:txBody>
      </p:sp>
      <p:sp>
        <p:nvSpPr>
          <p:cNvPr id="4" name="Slide Number Placeholder 3"/>
          <p:cNvSpPr>
            <a:spLocks noGrp="1"/>
          </p:cNvSpPr>
          <p:nvPr>
            <p:ph type="sldNum" sz="quarter" idx="10"/>
          </p:nvPr>
        </p:nvSpPr>
        <p:spPr/>
        <p:txBody>
          <a:bodyPr/>
          <a:lstStyle/>
          <a:p>
            <a:fld id="{8D38CA0C-3592-9944-9BF5-FDDD8785CA8C}" type="slidenum">
              <a:rPr lang="en-US" smtClean="0"/>
              <a:t>2</a:t>
            </a:fld>
            <a:endParaRPr lang="en-US"/>
          </a:p>
        </p:txBody>
      </p:sp>
    </p:spTree>
    <p:extLst>
      <p:ext uri="{BB962C8B-B14F-4D97-AF65-F5344CB8AC3E}">
        <p14:creationId xmlns:p14="http://schemas.microsoft.com/office/powerpoint/2010/main" val="42381037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preview of all the words students will</a:t>
            </a:r>
            <a:r>
              <a:rPr lang="en-US" baseline="0" dirty="0" smtClean="0"/>
              <a:t> have a better understanding of if they learn “ject” </a:t>
            </a:r>
            <a:endParaRPr lang="en-US" dirty="0"/>
          </a:p>
        </p:txBody>
      </p:sp>
      <p:sp>
        <p:nvSpPr>
          <p:cNvPr id="4" name="Slide Number Placeholder 3"/>
          <p:cNvSpPr>
            <a:spLocks noGrp="1"/>
          </p:cNvSpPr>
          <p:nvPr>
            <p:ph type="sldNum" sz="quarter" idx="10"/>
          </p:nvPr>
        </p:nvSpPr>
        <p:spPr/>
        <p:txBody>
          <a:bodyPr/>
          <a:lstStyle/>
          <a:p>
            <a:fld id="{8D38CA0C-3592-9944-9BF5-FDDD8785CA8C}" type="slidenum">
              <a:rPr lang="en-US" smtClean="0"/>
              <a:t>5</a:t>
            </a:fld>
            <a:endParaRPr lang="en-US"/>
          </a:p>
        </p:txBody>
      </p:sp>
    </p:spTree>
    <p:extLst>
      <p:ext uri="{BB962C8B-B14F-4D97-AF65-F5344CB8AC3E}">
        <p14:creationId xmlns:p14="http://schemas.microsoft.com/office/powerpoint/2010/main" val="12199837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Have</a:t>
            </a:r>
            <a:r>
              <a:rPr lang="en-US" baseline="0" dirty="0" smtClean="0"/>
              <a:t> ½ the class do sentence number 1 and ½ the class do sentence number 2.</a:t>
            </a:r>
            <a:endParaRPr lang="en-US" dirty="0"/>
          </a:p>
        </p:txBody>
      </p:sp>
      <p:sp>
        <p:nvSpPr>
          <p:cNvPr id="4" name="Slide Number Placeholder 3"/>
          <p:cNvSpPr>
            <a:spLocks noGrp="1"/>
          </p:cNvSpPr>
          <p:nvPr>
            <p:ph type="sldNum" sz="quarter" idx="10"/>
          </p:nvPr>
        </p:nvSpPr>
        <p:spPr/>
        <p:txBody>
          <a:bodyPr/>
          <a:lstStyle/>
          <a:p>
            <a:fld id="{8D38CA0C-3592-9944-9BF5-FDDD8785CA8C}" type="slidenum">
              <a:rPr lang="en-US" smtClean="0"/>
              <a:t>6</a:t>
            </a:fld>
            <a:endParaRPr lang="en-US"/>
          </a:p>
        </p:txBody>
      </p:sp>
    </p:spTree>
    <p:extLst>
      <p:ext uri="{BB962C8B-B14F-4D97-AF65-F5344CB8AC3E}">
        <p14:creationId xmlns:p14="http://schemas.microsoft.com/office/powerpoint/2010/main" val="2079947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Students</a:t>
            </a:r>
            <a:r>
              <a:rPr lang="en-US" baseline="0" dirty="0" smtClean="0"/>
              <a:t> make an inference about the definition. Teacher/aide monitor and correct as needed</a:t>
            </a:r>
            <a:r>
              <a:rPr lang="en-US" baseline="0" dirty="0" smtClean="0"/>
              <a:t>.  Have the students come up with the answers before answers appear.</a:t>
            </a:r>
            <a:endParaRPr lang="en-US" dirty="0"/>
          </a:p>
        </p:txBody>
      </p:sp>
      <p:sp>
        <p:nvSpPr>
          <p:cNvPr id="4" name="Slide Number Placeholder 3"/>
          <p:cNvSpPr>
            <a:spLocks noGrp="1"/>
          </p:cNvSpPr>
          <p:nvPr>
            <p:ph type="sldNum" sz="quarter" idx="10"/>
          </p:nvPr>
        </p:nvSpPr>
        <p:spPr/>
        <p:txBody>
          <a:bodyPr/>
          <a:lstStyle/>
          <a:p>
            <a:fld id="{8D38CA0C-3592-9944-9BF5-FDDD8785CA8C}" type="slidenum">
              <a:rPr lang="en-US" smtClean="0"/>
              <a:t>7</a:t>
            </a:fld>
            <a:endParaRPr lang="en-US"/>
          </a:p>
        </p:txBody>
      </p:sp>
    </p:spTree>
    <p:extLst>
      <p:ext uri="{BB962C8B-B14F-4D97-AF65-F5344CB8AC3E}">
        <p14:creationId xmlns:p14="http://schemas.microsoft.com/office/powerpoint/2010/main" val="14276827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8D38CA0C-3592-9944-9BF5-FDDD8785CA8C}" type="slidenum">
              <a:rPr lang="en-US" smtClean="0"/>
              <a:t>8</a:t>
            </a:fld>
            <a:endParaRPr lang="en-US"/>
          </a:p>
        </p:txBody>
      </p:sp>
    </p:spTree>
    <p:extLst>
      <p:ext uri="{BB962C8B-B14F-4D97-AF65-F5344CB8AC3E}">
        <p14:creationId xmlns:p14="http://schemas.microsoft.com/office/powerpoint/2010/main" val="16214135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Students</a:t>
            </a:r>
            <a:r>
              <a:rPr lang="en-US" baseline="0" dirty="0" smtClean="0"/>
              <a:t> make an inference about the definition. Teacher/aide monitor and correct as needed</a:t>
            </a:r>
            <a:r>
              <a:rPr lang="en-US" baseline="0" dirty="0" smtClean="0"/>
              <a:t>.  Have the students come up with the answers before answers appear.  Note:  You want them to try and create a fairly literal definition with root word and prefix. </a:t>
            </a:r>
            <a:endParaRPr lang="en-US" dirty="0"/>
          </a:p>
        </p:txBody>
      </p:sp>
      <p:sp>
        <p:nvSpPr>
          <p:cNvPr id="4" name="Slide Number Placeholder 3"/>
          <p:cNvSpPr>
            <a:spLocks noGrp="1"/>
          </p:cNvSpPr>
          <p:nvPr>
            <p:ph type="sldNum" sz="quarter" idx="10"/>
          </p:nvPr>
        </p:nvSpPr>
        <p:spPr/>
        <p:txBody>
          <a:bodyPr/>
          <a:lstStyle/>
          <a:p>
            <a:fld id="{8D38CA0C-3592-9944-9BF5-FDDD8785CA8C}" type="slidenum">
              <a:rPr lang="en-US" smtClean="0"/>
              <a:t>9</a:t>
            </a:fld>
            <a:endParaRPr lang="en-US"/>
          </a:p>
        </p:txBody>
      </p:sp>
    </p:spTree>
    <p:extLst>
      <p:ext uri="{BB962C8B-B14F-4D97-AF65-F5344CB8AC3E}">
        <p14:creationId xmlns:p14="http://schemas.microsoft.com/office/powerpoint/2010/main" val="19541950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Students</a:t>
            </a:r>
            <a:r>
              <a:rPr lang="en-US" baseline="0" dirty="0" smtClean="0"/>
              <a:t> make an inference about the definition. Teacher/aide monitor and correct as needed</a:t>
            </a:r>
            <a:r>
              <a:rPr lang="en-US" baseline="0" dirty="0" smtClean="0"/>
              <a:t>.  Have the students come up with the answers before answers appear.  Note:  You want them to try and create a fairly literal definition with root word and prefix. </a:t>
            </a:r>
            <a:endParaRPr lang="en-US" dirty="0"/>
          </a:p>
        </p:txBody>
      </p:sp>
      <p:sp>
        <p:nvSpPr>
          <p:cNvPr id="4" name="Slide Number Placeholder 3"/>
          <p:cNvSpPr>
            <a:spLocks noGrp="1"/>
          </p:cNvSpPr>
          <p:nvPr>
            <p:ph type="sldNum" sz="quarter" idx="10"/>
          </p:nvPr>
        </p:nvSpPr>
        <p:spPr/>
        <p:txBody>
          <a:bodyPr/>
          <a:lstStyle/>
          <a:p>
            <a:fld id="{8D38CA0C-3592-9944-9BF5-FDDD8785CA8C}" type="slidenum">
              <a:rPr lang="en-US" smtClean="0"/>
              <a:t>11</a:t>
            </a:fld>
            <a:endParaRPr lang="en-US"/>
          </a:p>
        </p:txBody>
      </p:sp>
    </p:spTree>
    <p:extLst>
      <p:ext uri="{BB962C8B-B14F-4D97-AF65-F5344CB8AC3E}">
        <p14:creationId xmlns:p14="http://schemas.microsoft.com/office/powerpoint/2010/main" val="11517834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Students</a:t>
            </a:r>
            <a:r>
              <a:rPr lang="en-US" baseline="0" dirty="0" smtClean="0"/>
              <a:t> make an inference about the definition. Teacher/aide monitor and correct as needed</a:t>
            </a:r>
            <a:r>
              <a:rPr lang="en-US" baseline="0" dirty="0" smtClean="0"/>
              <a:t>.  Have the students come up with the answers before answers appear.  Note:  You want them to try and create a fairly literal definition with root word and prefix. </a:t>
            </a:r>
            <a:endParaRPr lang="en-US" dirty="0"/>
          </a:p>
        </p:txBody>
      </p:sp>
      <p:sp>
        <p:nvSpPr>
          <p:cNvPr id="4" name="Slide Number Placeholder 3"/>
          <p:cNvSpPr>
            <a:spLocks noGrp="1"/>
          </p:cNvSpPr>
          <p:nvPr>
            <p:ph type="sldNum" sz="quarter" idx="10"/>
          </p:nvPr>
        </p:nvSpPr>
        <p:spPr/>
        <p:txBody>
          <a:bodyPr/>
          <a:lstStyle/>
          <a:p>
            <a:fld id="{8D38CA0C-3592-9944-9BF5-FDDD8785CA8C}" type="slidenum">
              <a:rPr lang="en-US" smtClean="0"/>
              <a:t>13</a:t>
            </a:fld>
            <a:endParaRPr lang="en-US"/>
          </a:p>
        </p:txBody>
      </p:sp>
    </p:spTree>
    <p:extLst>
      <p:ext uri="{BB962C8B-B14F-4D97-AF65-F5344CB8AC3E}">
        <p14:creationId xmlns:p14="http://schemas.microsoft.com/office/powerpoint/2010/main" val="12347876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023E4242-BEA9-C043-89F5-AC8556CD250F}" type="datetimeFigureOut">
              <a:rPr lang="en-US" smtClean="0"/>
              <a:t>7/14/17</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2C193328-F205-B244-9196-9FB44AAAF3C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023E4242-BEA9-C043-89F5-AC8556CD250F}" type="datetimeFigureOut">
              <a:rPr lang="en-US" smtClean="0"/>
              <a:t>7/14/17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193328-F205-B244-9196-9FB44AAAF3C9}"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023E4242-BEA9-C043-89F5-AC8556CD250F}" type="datetimeFigureOut">
              <a:rPr lang="en-US" smtClean="0"/>
              <a:t>7/14/17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193328-F205-B244-9196-9FB44AAAF3C9}"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023E4242-BEA9-C043-89F5-AC8556CD250F}" type="datetimeFigureOut">
              <a:rPr lang="en-US" smtClean="0"/>
              <a:t>7/14/17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C193328-F205-B244-9196-9FB44AAAF3C9}"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023E4242-BEA9-C043-89F5-AC8556CD250F}" type="datetimeFigureOut">
              <a:rPr lang="en-US" smtClean="0"/>
              <a:t>7/14/17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C193328-F205-B244-9196-9FB44AAAF3C9}"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3E4242-BEA9-C043-89F5-AC8556CD250F}" type="datetimeFigureOut">
              <a:rPr lang="en-US" smtClean="0"/>
              <a:t>7/14/17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193328-F205-B244-9196-9FB44AAAF3C9}"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023E4242-BEA9-C043-89F5-AC8556CD250F}" type="datetimeFigureOut">
              <a:rPr lang="en-US" smtClean="0"/>
              <a:t>7/14/17</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2C193328-F205-B244-9196-9FB44AAAF3C9}"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3E4242-BEA9-C043-89F5-AC8556CD250F}" type="datetimeFigureOut">
              <a:rPr lang="en-US" smtClean="0"/>
              <a:t>7/14/17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193328-F205-B244-9196-9FB44AAAF3C9}"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3E4242-BEA9-C043-89F5-AC8556CD250F}" type="datetimeFigureOut">
              <a:rPr lang="en-US" smtClean="0"/>
              <a:t>7/14/17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193328-F205-B244-9196-9FB44AAAF3C9}"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023E4242-BEA9-C043-89F5-AC8556CD250F}" type="datetimeFigureOut">
              <a:rPr lang="en-US" smtClean="0"/>
              <a:t>7/14/17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193328-F205-B244-9196-9FB44AAAF3C9}"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023E4242-BEA9-C043-89F5-AC8556CD250F}" type="datetimeFigureOut">
              <a:rPr lang="en-US" smtClean="0"/>
              <a:t>7/14/17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193328-F205-B244-9196-9FB44AAAF3C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023E4242-BEA9-C043-89F5-AC8556CD250F}" type="datetimeFigureOut">
              <a:rPr lang="en-US" smtClean="0"/>
              <a:t>7/14/17</a:t>
            </a:fld>
            <a:endParaRPr lang="en-US"/>
          </a:p>
        </p:txBody>
      </p:sp>
      <p:sp>
        <p:nvSpPr>
          <p:cNvPr id="5" name="Footer Placeholder 4"/>
          <p:cNvSpPr>
            <a:spLocks noGrp="1"/>
          </p:cNvSpPr>
          <p:nvPr>
            <p:ph type="ftr" sz="quarter" idx="11"/>
          </p:nvPr>
        </p:nvSpPr>
        <p:spPr/>
        <p:txBody>
          <a:bodyPr/>
          <a:lstStyle/>
          <a:p>
            <a:endParaRPr lang="en-US"/>
          </a:p>
        </p:txBody>
      </p:sp>
      <p:pic>
        <p:nvPicPr>
          <p:cNvPr id="8" name="Picture 7" descr="unspecified-1.png"/>
          <p:cNvPicPr>
            <a:picLocks noChangeAspect="1"/>
          </p:cNvPicPr>
          <p:nvPr userDrawn="1"/>
        </p:nvPicPr>
        <p:blipFill rotWithShape="1">
          <a:blip r:embed="rId2">
            <a:extLst>
              <a:ext uri="{28A0092B-C50C-407E-A947-70E740481C1C}">
                <a14:useLocalDpi xmlns:a14="http://schemas.microsoft.com/office/drawing/2010/main" val="0"/>
              </a:ext>
            </a:extLst>
          </a:blip>
          <a:srcRect l="16668" r="17535"/>
          <a:stretch/>
        </p:blipFill>
        <p:spPr>
          <a:xfrm>
            <a:off x="7333343" y="605195"/>
            <a:ext cx="1429657" cy="95016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en-US"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023E4242-BEA9-C043-89F5-AC8556CD250F}" type="datetimeFigureOut">
              <a:rPr lang="en-US" smtClean="0"/>
              <a:t>7/14/17</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2C193328-F205-B244-9196-9FB44AAAF3C9}"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en-US"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en-US"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023E4242-BEA9-C043-89F5-AC8556CD250F}" type="datetimeFigureOut">
              <a:rPr lang="en-US" smtClean="0"/>
              <a:t>7/14/17</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2C193328-F205-B244-9196-9FB44AAAF3C9}"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023E4242-BEA9-C043-89F5-AC8556CD250F}" type="datetimeFigureOut">
              <a:rPr lang="en-US" smtClean="0"/>
              <a:t>7/14/17</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2C193328-F205-B244-9196-9FB44AAAF3C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2C193328-F205-B244-9196-9FB44AAAF3C9}"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023E4242-BEA9-C043-89F5-AC8556CD250F}" type="datetimeFigureOut">
              <a:rPr lang="en-US" smtClean="0"/>
              <a:t>7/14/17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193328-F205-B244-9196-9FB44AAAF3C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023E4242-BEA9-C043-89F5-AC8556CD250F}" type="datetimeFigureOut">
              <a:rPr lang="en-US" smtClean="0"/>
              <a:t>7/14/17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C193328-F205-B244-9196-9FB44AAAF3C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023E4242-BEA9-C043-89F5-AC8556CD250F}" type="datetimeFigureOut">
              <a:rPr lang="en-US" smtClean="0"/>
              <a:t>7/14/17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193328-F205-B244-9196-9FB44AAAF3C9}"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023E4242-BEA9-C043-89F5-AC8556CD250F}" type="datetimeFigureOut">
              <a:rPr lang="en-US" smtClean="0"/>
              <a:t>7/14/17</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2C193328-F205-B244-9196-9FB44AAAF3C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32933" y="4208929"/>
            <a:ext cx="7626435" cy="1048684"/>
          </a:xfrm>
        </p:spPr>
        <p:txBody>
          <a:bodyPr>
            <a:normAutofit/>
          </a:bodyPr>
          <a:lstStyle/>
          <a:p>
            <a:r>
              <a:rPr lang="en-US" dirty="0" smtClean="0"/>
              <a:t>Morphology Instruction</a:t>
            </a:r>
            <a:endParaRPr lang="en-US" dirty="0"/>
          </a:p>
        </p:txBody>
      </p:sp>
      <p:sp>
        <p:nvSpPr>
          <p:cNvPr id="3" name="Subtitle 2"/>
          <p:cNvSpPr>
            <a:spLocks noGrp="1"/>
          </p:cNvSpPr>
          <p:nvPr>
            <p:ph type="subTitle" idx="1"/>
          </p:nvPr>
        </p:nvSpPr>
        <p:spPr>
          <a:xfrm>
            <a:off x="1032933" y="5257800"/>
            <a:ext cx="7626435" cy="621792"/>
          </a:xfrm>
        </p:spPr>
        <p:txBody>
          <a:bodyPr>
            <a:noAutofit/>
          </a:bodyPr>
          <a:lstStyle/>
          <a:p>
            <a:pPr algn="ctr"/>
            <a:r>
              <a:rPr lang="en-US" sz="3600" i="1" dirty="0" smtClean="0"/>
              <a:t>ject</a:t>
            </a:r>
            <a:endParaRPr lang="en-US" sz="3600" i="1" dirty="0"/>
          </a:p>
        </p:txBody>
      </p:sp>
      <p:pic>
        <p:nvPicPr>
          <p:cNvPr id="4" name="Picture 3" descr="unspecified-1.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91464" y="1218036"/>
            <a:ext cx="4724400" cy="2065942"/>
          </a:xfrm>
          <a:prstGeom prst="rect">
            <a:avLst/>
          </a:prstGeom>
        </p:spPr>
      </p:pic>
    </p:spTree>
    <p:extLst>
      <p:ext uri="{BB962C8B-B14F-4D97-AF65-F5344CB8AC3E}">
        <p14:creationId xmlns:p14="http://schemas.microsoft.com/office/powerpoint/2010/main" val="12218174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1704" y="2665549"/>
            <a:ext cx="6485467" cy="2001566"/>
          </a:xfrm>
        </p:spPr>
        <p:txBody>
          <a:bodyPr>
            <a:normAutofit fontScale="90000"/>
          </a:bodyPr>
          <a:lstStyle/>
          <a:p>
            <a:r>
              <a:rPr lang="en-US" dirty="0">
                <a:solidFill>
                  <a:srgbClr val="002060"/>
                </a:solidFill>
              </a:rPr>
              <a:t/>
            </a:r>
            <a:br>
              <a:rPr lang="en-US" dirty="0">
                <a:solidFill>
                  <a:srgbClr val="002060"/>
                </a:solidFill>
              </a:rPr>
            </a:br>
            <a:r>
              <a:rPr lang="en-US" dirty="0" smtClean="0">
                <a:solidFill>
                  <a:srgbClr val="002060"/>
                </a:solidFill>
              </a:rPr>
              <a:t>1. </a:t>
            </a:r>
            <a:r>
              <a:rPr lang="en-US" dirty="0">
                <a:solidFill>
                  <a:srgbClr val="002060"/>
                </a:solidFill>
              </a:rPr>
              <a:t>Four hundred workers have been ejected from their jobs with no warning.</a:t>
            </a:r>
            <a:br>
              <a:rPr lang="en-US" dirty="0">
                <a:solidFill>
                  <a:srgbClr val="002060"/>
                </a:solidFill>
              </a:rPr>
            </a:br>
            <a:r>
              <a:rPr lang="en-US" dirty="0" smtClean="0">
                <a:solidFill>
                  <a:srgbClr val="002060"/>
                </a:solidFill>
              </a:rPr>
              <a:t/>
            </a:r>
            <a:br>
              <a:rPr lang="en-US" dirty="0" smtClean="0">
                <a:solidFill>
                  <a:srgbClr val="002060"/>
                </a:solidFill>
              </a:rPr>
            </a:br>
            <a:r>
              <a:rPr lang="en-US" dirty="0" smtClean="0">
                <a:solidFill>
                  <a:srgbClr val="002060"/>
                </a:solidFill>
              </a:rPr>
              <a:t>2. </a:t>
            </a:r>
            <a:r>
              <a:rPr lang="en-US" dirty="0">
                <a:solidFill>
                  <a:srgbClr val="002060"/>
                </a:solidFill>
              </a:rPr>
              <a:t>If you eject a tape or disk, or if it ejects, it comes out of a machine after you have pressed a particular button.</a:t>
            </a:r>
            <a:br>
              <a:rPr lang="en-US" dirty="0">
                <a:solidFill>
                  <a:srgbClr val="002060"/>
                </a:solidFill>
              </a:rPr>
            </a:br>
            <a:endParaRPr lang="en-US" b="1" dirty="0">
              <a:solidFill>
                <a:srgbClr val="002060"/>
              </a:solidFill>
            </a:endParaRPr>
          </a:p>
        </p:txBody>
      </p:sp>
      <p:sp>
        <p:nvSpPr>
          <p:cNvPr id="3" name="Content Placeholder 2"/>
          <p:cNvSpPr>
            <a:spLocks noGrp="1"/>
          </p:cNvSpPr>
          <p:nvPr>
            <p:ph idx="1"/>
          </p:nvPr>
        </p:nvSpPr>
        <p:spPr>
          <a:xfrm>
            <a:off x="561704" y="3879986"/>
            <a:ext cx="8582296" cy="2978014"/>
          </a:xfrm>
        </p:spPr>
        <p:txBody>
          <a:bodyPr>
            <a:normAutofit fontScale="55000" lnSpcReduction="20000"/>
          </a:bodyPr>
          <a:lstStyle/>
          <a:p>
            <a:pPr marL="0" indent="0">
              <a:buNone/>
            </a:pPr>
            <a:endParaRPr lang="en-US" dirty="0" smtClean="0"/>
          </a:p>
          <a:p>
            <a:pPr marL="514350" indent="-514350">
              <a:buAutoNum type="alphaLcPeriod"/>
            </a:pPr>
            <a:endParaRPr lang="en-US" dirty="0"/>
          </a:p>
          <a:p>
            <a:pPr marL="514350" indent="-514350">
              <a:buAutoNum type="alphaLcPeriod"/>
            </a:pPr>
            <a:r>
              <a:rPr lang="en-US" sz="5100" dirty="0" smtClean="0"/>
              <a:t>Do you recognize the root? (whiteboard)</a:t>
            </a:r>
          </a:p>
          <a:p>
            <a:pPr marL="514350" indent="-514350">
              <a:buAutoNum type="alphaLcPeriod"/>
            </a:pPr>
            <a:r>
              <a:rPr lang="en-US" sz="5100" dirty="0" smtClean="0"/>
              <a:t>Try out the meaning of the root in the sentence.</a:t>
            </a:r>
          </a:p>
          <a:p>
            <a:pPr marL="514350" indent="-514350">
              <a:buAutoNum type="alphaLcPeriod"/>
            </a:pPr>
            <a:r>
              <a:rPr lang="en-US" sz="5100" dirty="0" smtClean="0"/>
              <a:t>What do you think the word means? </a:t>
            </a:r>
          </a:p>
          <a:p>
            <a:pPr marL="514350" indent="-514350">
              <a:buAutoNum type="arabicPeriod"/>
            </a:pPr>
            <a:endParaRPr lang="en-US" dirty="0"/>
          </a:p>
        </p:txBody>
      </p:sp>
      <p:sp>
        <p:nvSpPr>
          <p:cNvPr id="4" name="Rectangle 3"/>
          <p:cNvSpPr/>
          <p:nvPr/>
        </p:nvSpPr>
        <p:spPr>
          <a:xfrm>
            <a:off x="457200" y="245973"/>
            <a:ext cx="8030094" cy="646331"/>
          </a:xfrm>
          <a:prstGeom prst="rect">
            <a:avLst/>
          </a:prstGeom>
        </p:spPr>
        <p:txBody>
          <a:bodyPr wrap="square">
            <a:spAutoFit/>
          </a:bodyPr>
          <a:lstStyle/>
          <a:p>
            <a:pPr algn="ctr"/>
            <a:endParaRPr lang="en-US" sz="3600" b="1" i="1" dirty="0">
              <a:solidFill>
                <a:srgbClr val="002060"/>
              </a:solidFill>
            </a:endParaRPr>
          </a:p>
        </p:txBody>
      </p:sp>
    </p:spTree>
    <p:extLst>
      <p:ext uri="{BB962C8B-B14F-4D97-AF65-F5344CB8AC3E}">
        <p14:creationId xmlns:p14="http://schemas.microsoft.com/office/powerpoint/2010/main" val="2146249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 it to your personal dictionary</a:t>
            </a:r>
            <a:endParaRPr lang="en-US" dirty="0"/>
          </a:p>
        </p:txBody>
      </p:sp>
      <p:graphicFrame>
        <p:nvGraphicFramePr>
          <p:cNvPr id="4" name="Content Placeholder 3"/>
          <p:cNvGraphicFramePr>
            <a:graphicFrameLocks noGrp="1"/>
          </p:cNvGraphicFramePr>
          <p:nvPr>
            <p:ph idx="1"/>
            <p:extLst/>
          </p:nvPr>
        </p:nvGraphicFramePr>
        <p:xfrm>
          <a:off x="457199" y="3361266"/>
          <a:ext cx="8094132" cy="1464734"/>
        </p:xfrm>
        <a:graphic>
          <a:graphicData uri="http://schemas.openxmlformats.org/drawingml/2006/table">
            <a:tbl>
              <a:tblPr firstRow="1" bandRow="1">
                <a:tableStyleId>{5C22544A-7EE6-4342-B048-85BDC9FD1C3A}</a:tableStyleId>
              </a:tblPr>
              <a:tblGrid>
                <a:gridCol w="1349022"/>
                <a:gridCol w="1349022"/>
                <a:gridCol w="1349022"/>
                <a:gridCol w="1349022"/>
                <a:gridCol w="1349022"/>
                <a:gridCol w="1349022"/>
              </a:tblGrid>
              <a:tr h="537314">
                <a:tc>
                  <a:txBody>
                    <a:bodyPr/>
                    <a:lstStyle/>
                    <a:p>
                      <a:r>
                        <a:rPr lang="en-US" dirty="0" smtClean="0"/>
                        <a:t>word</a:t>
                      </a:r>
                      <a:endParaRPr lang="en-US" dirty="0"/>
                    </a:p>
                  </a:txBody>
                  <a:tcPr marL="72319" marR="72319"/>
                </a:tc>
                <a:tc>
                  <a:txBody>
                    <a:bodyPr/>
                    <a:lstStyle/>
                    <a:p>
                      <a:r>
                        <a:rPr lang="en-US" dirty="0" smtClean="0"/>
                        <a:t>prefix</a:t>
                      </a:r>
                      <a:endParaRPr lang="en-US" dirty="0"/>
                    </a:p>
                  </a:txBody>
                  <a:tcPr marL="72319" marR="72319"/>
                </a:tc>
                <a:tc>
                  <a:txBody>
                    <a:bodyPr/>
                    <a:lstStyle/>
                    <a:p>
                      <a:r>
                        <a:rPr lang="en-US" dirty="0" smtClean="0"/>
                        <a:t>suffix</a:t>
                      </a:r>
                      <a:endParaRPr lang="en-US" dirty="0"/>
                    </a:p>
                  </a:txBody>
                  <a:tcPr marL="72319" marR="72319"/>
                </a:tc>
                <a:tc>
                  <a:txBody>
                    <a:bodyPr/>
                    <a:lstStyle/>
                    <a:p>
                      <a:r>
                        <a:rPr lang="en-US" dirty="0" smtClean="0"/>
                        <a:t>root</a:t>
                      </a:r>
                      <a:endParaRPr lang="en-US" dirty="0"/>
                    </a:p>
                  </a:txBody>
                  <a:tcPr marL="72319" marR="72319"/>
                </a:tc>
                <a:tc>
                  <a:txBody>
                    <a:bodyPr/>
                    <a:lstStyle/>
                    <a:p>
                      <a:r>
                        <a:rPr lang="en-US" dirty="0" smtClean="0"/>
                        <a:t>definition</a:t>
                      </a:r>
                      <a:endParaRPr lang="en-US" dirty="0"/>
                    </a:p>
                  </a:txBody>
                  <a:tcPr marL="72319" marR="72319"/>
                </a:tc>
                <a:tc>
                  <a:txBody>
                    <a:bodyPr/>
                    <a:lstStyle/>
                    <a:p>
                      <a:r>
                        <a:rPr lang="en-US" dirty="0" smtClean="0"/>
                        <a:t>sample</a:t>
                      </a:r>
                      <a:endParaRPr lang="en-US" dirty="0"/>
                    </a:p>
                  </a:txBody>
                  <a:tcPr marL="72319" marR="72319"/>
                </a:tc>
              </a:tr>
              <a:tr h="927420">
                <a:tc>
                  <a:txBody>
                    <a:bodyPr/>
                    <a:lstStyle/>
                    <a:p>
                      <a:endParaRPr lang="en-US" dirty="0" smtClean="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a:p>
                  </a:txBody>
                  <a:tcPr marL="72319" marR="72319"/>
                </a:tc>
              </a:tr>
            </a:tbl>
          </a:graphicData>
        </a:graphic>
      </p:graphicFrame>
      <p:sp>
        <p:nvSpPr>
          <p:cNvPr id="3" name="TextBox 2"/>
          <p:cNvSpPr txBox="1"/>
          <p:nvPr/>
        </p:nvSpPr>
        <p:spPr>
          <a:xfrm>
            <a:off x="717577" y="4238954"/>
            <a:ext cx="760144" cy="369332"/>
          </a:xfrm>
          <a:prstGeom prst="rect">
            <a:avLst/>
          </a:prstGeom>
          <a:noFill/>
        </p:spPr>
        <p:txBody>
          <a:bodyPr wrap="none" rtlCol="0">
            <a:spAutoFit/>
          </a:bodyPr>
          <a:lstStyle/>
          <a:p>
            <a:r>
              <a:rPr lang="en-US" dirty="0"/>
              <a:t>e</a:t>
            </a:r>
            <a:r>
              <a:rPr lang="en-US" dirty="0" smtClean="0"/>
              <a:t>ject</a:t>
            </a:r>
            <a:endParaRPr lang="en-US" dirty="0"/>
          </a:p>
        </p:txBody>
      </p:sp>
      <p:sp>
        <p:nvSpPr>
          <p:cNvPr id="5" name="TextBox 4"/>
          <p:cNvSpPr txBox="1"/>
          <p:nvPr/>
        </p:nvSpPr>
        <p:spPr>
          <a:xfrm>
            <a:off x="2002972" y="4238954"/>
            <a:ext cx="335348" cy="369332"/>
          </a:xfrm>
          <a:prstGeom prst="rect">
            <a:avLst/>
          </a:prstGeom>
          <a:noFill/>
        </p:spPr>
        <p:txBody>
          <a:bodyPr wrap="none" rtlCol="0">
            <a:spAutoFit/>
          </a:bodyPr>
          <a:lstStyle/>
          <a:p>
            <a:r>
              <a:rPr lang="en-US" dirty="0"/>
              <a:t>e</a:t>
            </a:r>
          </a:p>
        </p:txBody>
      </p:sp>
      <p:sp>
        <p:nvSpPr>
          <p:cNvPr id="6" name="TextBox 5"/>
          <p:cNvSpPr txBox="1"/>
          <p:nvPr/>
        </p:nvSpPr>
        <p:spPr>
          <a:xfrm>
            <a:off x="4565097" y="4264745"/>
            <a:ext cx="609462" cy="369332"/>
          </a:xfrm>
          <a:prstGeom prst="rect">
            <a:avLst/>
          </a:prstGeom>
          <a:noFill/>
        </p:spPr>
        <p:txBody>
          <a:bodyPr wrap="none" rtlCol="0">
            <a:spAutoFit/>
          </a:bodyPr>
          <a:lstStyle/>
          <a:p>
            <a:r>
              <a:rPr lang="en-US" dirty="0" smtClean="0"/>
              <a:t>ject</a:t>
            </a:r>
            <a:endParaRPr lang="en-US" dirty="0"/>
          </a:p>
        </p:txBody>
      </p:sp>
      <p:sp>
        <p:nvSpPr>
          <p:cNvPr id="7" name="TextBox 6"/>
          <p:cNvSpPr txBox="1"/>
          <p:nvPr/>
        </p:nvSpPr>
        <p:spPr>
          <a:xfrm>
            <a:off x="6117771" y="4093633"/>
            <a:ext cx="1109599" cy="646331"/>
          </a:xfrm>
          <a:prstGeom prst="rect">
            <a:avLst/>
          </a:prstGeom>
          <a:noFill/>
        </p:spPr>
        <p:txBody>
          <a:bodyPr wrap="none" rtlCol="0">
            <a:spAutoFit/>
          </a:bodyPr>
          <a:lstStyle/>
          <a:p>
            <a:r>
              <a:rPr lang="en-US" dirty="0"/>
              <a:t>t</a:t>
            </a:r>
            <a:r>
              <a:rPr lang="en-US" dirty="0" smtClean="0"/>
              <a:t>o throw</a:t>
            </a:r>
          </a:p>
          <a:p>
            <a:r>
              <a:rPr lang="en-US" dirty="0" smtClean="0"/>
              <a:t>out</a:t>
            </a:r>
            <a:endParaRPr lang="en-US" dirty="0"/>
          </a:p>
        </p:txBody>
      </p:sp>
    </p:spTree>
    <p:extLst>
      <p:ext uri="{BB962C8B-B14F-4D97-AF65-F5344CB8AC3E}">
        <p14:creationId xmlns:p14="http://schemas.microsoft.com/office/powerpoint/2010/main" val="1100323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61704" y="3088603"/>
            <a:ext cx="8582296" cy="2978014"/>
          </a:xfrm>
        </p:spPr>
        <p:txBody>
          <a:bodyPr>
            <a:normAutofit fontScale="55000" lnSpcReduction="20000"/>
          </a:bodyPr>
          <a:lstStyle/>
          <a:p>
            <a:pPr marL="514350" indent="-514350">
              <a:buAutoNum type="alphaLcPeriod"/>
            </a:pPr>
            <a:endParaRPr lang="en-US" dirty="0" smtClean="0"/>
          </a:p>
          <a:p>
            <a:pPr marL="0" indent="0">
              <a:buNone/>
            </a:pPr>
            <a:endParaRPr lang="en-US" dirty="0"/>
          </a:p>
          <a:p>
            <a:pPr marL="514350" indent="-514350">
              <a:buAutoNum type="alphaLcPeriod"/>
            </a:pPr>
            <a:r>
              <a:rPr lang="en-US" sz="5100" dirty="0" smtClean="0"/>
              <a:t>Do you recognize the root? (whiteboard)</a:t>
            </a:r>
          </a:p>
          <a:p>
            <a:pPr marL="514350" indent="-514350">
              <a:buAutoNum type="alphaLcPeriod"/>
            </a:pPr>
            <a:r>
              <a:rPr lang="en-US" sz="5100" dirty="0" smtClean="0"/>
              <a:t>Try out the meaning of the root in the sentence.</a:t>
            </a:r>
          </a:p>
          <a:p>
            <a:pPr marL="514350" indent="-514350">
              <a:buAutoNum type="alphaLcPeriod"/>
            </a:pPr>
            <a:r>
              <a:rPr lang="en-US" sz="5100" dirty="0" smtClean="0"/>
              <a:t>What do you think the word means? </a:t>
            </a:r>
          </a:p>
          <a:p>
            <a:pPr marL="514350" indent="-514350">
              <a:buAutoNum type="arabicPeriod"/>
            </a:pPr>
            <a:endParaRPr lang="en-US" dirty="0"/>
          </a:p>
        </p:txBody>
      </p:sp>
      <p:sp>
        <p:nvSpPr>
          <p:cNvPr id="4" name="Rectangle 3"/>
          <p:cNvSpPr/>
          <p:nvPr/>
        </p:nvSpPr>
        <p:spPr>
          <a:xfrm>
            <a:off x="457200" y="245973"/>
            <a:ext cx="8030094" cy="646331"/>
          </a:xfrm>
          <a:prstGeom prst="rect">
            <a:avLst/>
          </a:prstGeom>
        </p:spPr>
        <p:txBody>
          <a:bodyPr wrap="square">
            <a:spAutoFit/>
          </a:bodyPr>
          <a:lstStyle/>
          <a:p>
            <a:pPr algn="ctr"/>
            <a:endParaRPr lang="en-US" sz="3600" b="1" i="1" dirty="0">
              <a:solidFill>
                <a:srgbClr val="002060"/>
              </a:solidFill>
            </a:endParaRPr>
          </a:p>
        </p:txBody>
      </p:sp>
      <p:sp>
        <p:nvSpPr>
          <p:cNvPr id="5" name="Title 4"/>
          <p:cNvSpPr>
            <a:spLocks noGrp="1"/>
          </p:cNvSpPr>
          <p:nvPr>
            <p:ph type="title"/>
          </p:nvPr>
        </p:nvSpPr>
        <p:spPr>
          <a:xfrm>
            <a:off x="304799" y="914400"/>
            <a:ext cx="6508377" cy="2174203"/>
          </a:xfrm>
        </p:spPr>
        <p:txBody>
          <a:bodyPr/>
          <a:lstStyle/>
          <a:p>
            <a:r>
              <a:rPr lang="en-US" sz="3200" dirty="0">
                <a:solidFill>
                  <a:srgbClr val="002060"/>
                </a:solidFill>
              </a:rPr>
              <a:t>It can be considered rude to suddenly interject a question into a conversation that doesn't involve you.</a:t>
            </a:r>
            <a:r>
              <a:rPr lang="en-US" dirty="0"/>
              <a:t/>
            </a:r>
            <a:br>
              <a:rPr lang="en-US" dirty="0"/>
            </a:br>
            <a:endParaRPr lang="en-US" dirty="0">
              <a:solidFill>
                <a:srgbClr val="000090"/>
              </a:solidFill>
            </a:endParaRPr>
          </a:p>
        </p:txBody>
      </p:sp>
    </p:spTree>
    <p:extLst>
      <p:ext uri="{BB962C8B-B14F-4D97-AF65-F5344CB8AC3E}">
        <p14:creationId xmlns:p14="http://schemas.microsoft.com/office/powerpoint/2010/main" val="2102954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 it to your personal dictionary</a:t>
            </a:r>
            <a:endParaRPr lang="en-US" dirty="0"/>
          </a:p>
        </p:txBody>
      </p:sp>
      <p:graphicFrame>
        <p:nvGraphicFramePr>
          <p:cNvPr id="4" name="Content Placeholder 3"/>
          <p:cNvGraphicFramePr>
            <a:graphicFrameLocks noGrp="1"/>
          </p:cNvGraphicFramePr>
          <p:nvPr>
            <p:ph idx="1"/>
            <p:extLst/>
          </p:nvPr>
        </p:nvGraphicFramePr>
        <p:xfrm>
          <a:off x="457199" y="3361266"/>
          <a:ext cx="8094132" cy="1464734"/>
        </p:xfrm>
        <a:graphic>
          <a:graphicData uri="http://schemas.openxmlformats.org/drawingml/2006/table">
            <a:tbl>
              <a:tblPr firstRow="1" bandRow="1">
                <a:tableStyleId>{5C22544A-7EE6-4342-B048-85BDC9FD1C3A}</a:tableStyleId>
              </a:tblPr>
              <a:tblGrid>
                <a:gridCol w="1349022"/>
                <a:gridCol w="1349022"/>
                <a:gridCol w="1349022"/>
                <a:gridCol w="1349022"/>
                <a:gridCol w="1349022"/>
                <a:gridCol w="1349022"/>
              </a:tblGrid>
              <a:tr h="537314">
                <a:tc>
                  <a:txBody>
                    <a:bodyPr/>
                    <a:lstStyle/>
                    <a:p>
                      <a:r>
                        <a:rPr lang="en-US" dirty="0" smtClean="0"/>
                        <a:t>word</a:t>
                      </a:r>
                      <a:endParaRPr lang="en-US" dirty="0"/>
                    </a:p>
                  </a:txBody>
                  <a:tcPr marL="72319" marR="72319"/>
                </a:tc>
                <a:tc>
                  <a:txBody>
                    <a:bodyPr/>
                    <a:lstStyle/>
                    <a:p>
                      <a:r>
                        <a:rPr lang="en-US" dirty="0" smtClean="0"/>
                        <a:t>prefix</a:t>
                      </a:r>
                      <a:endParaRPr lang="en-US" dirty="0"/>
                    </a:p>
                  </a:txBody>
                  <a:tcPr marL="72319" marR="72319"/>
                </a:tc>
                <a:tc>
                  <a:txBody>
                    <a:bodyPr/>
                    <a:lstStyle/>
                    <a:p>
                      <a:r>
                        <a:rPr lang="en-US" dirty="0" smtClean="0"/>
                        <a:t>suffix</a:t>
                      </a:r>
                      <a:endParaRPr lang="en-US" dirty="0"/>
                    </a:p>
                  </a:txBody>
                  <a:tcPr marL="72319" marR="72319"/>
                </a:tc>
                <a:tc>
                  <a:txBody>
                    <a:bodyPr/>
                    <a:lstStyle/>
                    <a:p>
                      <a:r>
                        <a:rPr lang="en-US" dirty="0" smtClean="0"/>
                        <a:t>root</a:t>
                      </a:r>
                      <a:endParaRPr lang="en-US" dirty="0"/>
                    </a:p>
                  </a:txBody>
                  <a:tcPr marL="72319" marR="72319"/>
                </a:tc>
                <a:tc>
                  <a:txBody>
                    <a:bodyPr/>
                    <a:lstStyle/>
                    <a:p>
                      <a:r>
                        <a:rPr lang="en-US" dirty="0" smtClean="0"/>
                        <a:t>definition</a:t>
                      </a:r>
                      <a:endParaRPr lang="en-US" dirty="0"/>
                    </a:p>
                  </a:txBody>
                  <a:tcPr marL="72319" marR="72319"/>
                </a:tc>
                <a:tc>
                  <a:txBody>
                    <a:bodyPr/>
                    <a:lstStyle/>
                    <a:p>
                      <a:r>
                        <a:rPr lang="en-US" dirty="0" smtClean="0"/>
                        <a:t>sample</a:t>
                      </a:r>
                      <a:endParaRPr lang="en-US" dirty="0"/>
                    </a:p>
                  </a:txBody>
                  <a:tcPr marL="72319" marR="72319"/>
                </a:tc>
              </a:tr>
              <a:tr h="927420">
                <a:tc>
                  <a:txBody>
                    <a:bodyPr/>
                    <a:lstStyle/>
                    <a:p>
                      <a:endParaRPr lang="en-US" dirty="0" smtClean="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a:p>
                  </a:txBody>
                  <a:tcPr marL="72319" marR="72319"/>
                </a:tc>
              </a:tr>
            </a:tbl>
          </a:graphicData>
        </a:graphic>
      </p:graphicFrame>
      <p:sp>
        <p:nvSpPr>
          <p:cNvPr id="3" name="TextBox 2"/>
          <p:cNvSpPr txBox="1"/>
          <p:nvPr/>
        </p:nvSpPr>
        <p:spPr>
          <a:xfrm>
            <a:off x="512174" y="4238954"/>
            <a:ext cx="1095172" cy="369332"/>
          </a:xfrm>
          <a:prstGeom prst="rect">
            <a:avLst/>
          </a:prstGeom>
          <a:noFill/>
        </p:spPr>
        <p:txBody>
          <a:bodyPr wrap="none" rtlCol="0">
            <a:spAutoFit/>
          </a:bodyPr>
          <a:lstStyle/>
          <a:p>
            <a:r>
              <a:rPr lang="en-US" dirty="0" smtClean="0"/>
              <a:t>interject</a:t>
            </a:r>
            <a:endParaRPr lang="en-US" dirty="0"/>
          </a:p>
        </p:txBody>
      </p:sp>
      <p:sp>
        <p:nvSpPr>
          <p:cNvPr id="5" name="TextBox 4"/>
          <p:cNvSpPr txBox="1"/>
          <p:nvPr/>
        </p:nvSpPr>
        <p:spPr>
          <a:xfrm>
            <a:off x="2002972" y="4238954"/>
            <a:ext cx="670376" cy="369332"/>
          </a:xfrm>
          <a:prstGeom prst="rect">
            <a:avLst/>
          </a:prstGeom>
          <a:noFill/>
        </p:spPr>
        <p:txBody>
          <a:bodyPr wrap="none" rtlCol="0">
            <a:spAutoFit/>
          </a:bodyPr>
          <a:lstStyle/>
          <a:p>
            <a:r>
              <a:rPr lang="en-US" dirty="0" smtClean="0"/>
              <a:t>inter</a:t>
            </a:r>
            <a:endParaRPr lang="en-US" dirty="0"/>
          </a:p>
        </p:txBody>
      </p:sp>
      <p:sp>
        <p:nvSpPr>
          <p:cNvPr id="6" name="TextBox 5"/>
          <p:cNvSpPr txBox="1"/>
          <p:nvPr/>
        </p:nvSpPr>
        <p:spPr>
          <a:xfrm>
            <a:off x="4565097" y="4264745"/>
            <a:ext cx="609462" cy="369332"/>
          </a:xfrm>
          <a:prstGeom prst="rect">
            <a:avLst/>
          </a:prstGeom>
          <a:noFill/>
        </p:spPr>
        <p:txBody>
          <a:bodyPr wrap="none" rtlCol="0">
            <a:spAutoFit/>
          </a:bodyPr>
          <a:lstStyle/>
          <a:p>
            <a:r>
              <a:rPr lang="en-US" dirty="0" smtClean="0"/>
              <a:t>ject</a:t>
            </a:r>
            <a:endParaRPr lang="en-US" dirty="0"/>
          </a:p>
        </p:txBody>
      </p:sp>
      <p:sp>
        <p:nvSpPr>
          <p:cNvPr id="7" name="TextBox 6"/>
          <p:cNvSpPr txBox="1"/>
          <p:nvPr/>
        </p:nvSpPr>
        <p:spPr>
          <a:xfrm>
            <a:off x="5878286" y="3849246"/>
            <a:ext cx="1463862" cy="1200329"/>
          </a:xfrm>
          <a:prstGeom prst="rect">
            <a:avLst/>
          </a:prstGeom>
          <a:noFill/>
        </p:spPr>
        <p:txBody>
          <a:bodyPr wrap="none" rtlCol="0">
            <a:spAutoFit/>
          </a:bodyPr>
          <a:lstStyle/>
          <a:p>
            <a:r>
              <a:rPr lang="en-US" dirty="0"/>
              <a:t>t</a:t>
            </a:r>
            <a:r>
              <a:rPr lang="en-US" dirty="0" smtClean="0"/>
              <a:t>o throw </a:t>
            </a:r>
          </a:p>
          <a:p>
            <a:r>
              <a:rPr lang="en-US" dirty="0"/>
              <a:t>s</a:t>
            </a:r>
            <a:r>
              <a:rPr lang="en-US" dirty="0" smtClean="0"/>
              <a:t>omething </a:t>
            </a:r>
          </a:p>
          <a:p>
            <a:r>
              <a:rPr lang="en-US" dirty="0" smtClean="0"/>
              <a:t>In between</a:t>
            </a:r>
          </a:p>
          <a:p>
            <a:endParaRPr lang="en-US" dirty="0"/>
          </a:p>
        </p:txBody>
      </p:sp>
    </p:spTree>
    <p:extLst>
      <p:ext uri="{BB962C8B-B14F-4D97-AF65-F5344CB8AC3E}">
        <p14:creationId xmlns:p14="http://schemas.microsoft.com/office/powerpoint/2010/main" val="1860834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4023" y="3879986"/>
            <a:ext cx="8582296" cy="2978014"/>
          </a:xfrm>
        </p:spPr>
        <p:txBody>
          <a:bodyPr>
            <a:normAutofit fontScale="55000" lnSpcReduction="20000"/>
          </a:bodyPr>
          <a:lstStyle/>
          <a:p>
            <a:pPr marL="514350" indent="-514350">
              <a:buAutoNum type="alphaLcPeriod"/>
            </a:pPr>
            <a:endParaRPr lang="en-US" dirty="0" smtClean="0"/>
          </a:p>
          <a:p>
            <a:pPr marL="0" indent="0">
              <a:buNone/>
            </a:pPr>
            <a:endParaRPr lang="en-US" dirty="0"/>
          </a:p>
          <a:p>
            <a:pPr marL="514350" indent="-514350">
              <a:buAutoNum type="alphaLcPeriod"/>
            </a:pPr>
            <a:r>
              <a:rPr lang="en-US" sz="5100" dirty="0" smtClean="0"/>
              <a:t>Do you recognize the root? (whiteboard)</a:t>
            </a:r>
          </a:p>
          <a:p>
            <a:pPr marL="514350" indent="-514350">
              <a:buAutoNum type="alphaLcPeriod"/>
            </a:pPr>
            <a:r>
              <a:rPr lang="en-US" sz="5100" dirty="0" smtClean="0"/>
              <a:t>Try out the meaning of the root in the sentence.</a:t>
            </a:r>
          </a:p>
          <a:p>
            <a:pPr marL="514350" indent="-514350">
              <a:buAutoNum type="alphaLcPeriod"/>
            </a:pPr>
            <a:r>
              <a:rPr lang="en-US" sz="5100" dirty="0" smtClean="0"/>
              <a:t>What do you think the word means? </a:t>
            </a:r>
          </a:p>
          <a:p>
            <a:pPr marL="514350" indent="-514350">
              <a:buAutoNum type="arabicPeriod"/>
            </a:pPr>
            <a:endParaRPr lang="en-US" dirty="0"/>
          </a:p>
        </p:txBody>
      </p:sp>
      <p:sp>
        <p:nvSpPr>
          <p:cNvPr id="4" name="Rectangle 3"/>
          <p:cNvSpPr/>
          <p:nvPr/>
        </p:nvSpPr>
        <p:spPr>
          <a:xfrm>
            <a:off x="457200" y="245973"/>
            <a:ext cx="8030094" cy="646331"/>
          </a:xfrm>
          <a:prstGeom prst="rect">
            <a:avLst/>
          </a:prstGeom>
        </p:spPr>
        <p:txBody>
          <a:bodyPr wrap="square">
            <a:spAutoFit/>
          </a:bodyPr>
          <a:lstStyle/>
          <a:p>
            <a:pPr algn="ctr"/>
            <a:endParaRPr lang="en-US" sz="3600" b="1" i="1" dirty="0">
              <a:solidFill>
                <a:srgbClr val="002060"/>
              </a:solidFill>
            </a:endParaRPr>
          </a:p>
        </p:txBody>
      </p:sp>
      <p:sp>
        <p:nvSpPr>
          <p:cNvPr id="5" name="Title 4"/>
          <p:cNvSpPr>
            <a:spLocks noGrp="1"/>
          </p:cNvSpPr>
          <p:nvPr>
            <p:ph type="title"/>
          </p:nvPr>
        </p:nvSpPr>
        <p:spPr>
          <a:xfrm>
            <a:off x="-426719" y="2446700"/>
            <a:ext cx="7815944" cy="1651000"/>
          </a:xfrm>
        </p:spPr>
        <p:txBody>
          <a:bodyPr/>
          <a:lstStyle/>
          <a:p>
            <a:pPr marL="406400" indent="-406400"/>
            <a:r>
              <a:rPr lang="en-US" sz="3200" i="1" dirty="0">
                <a:solidFill>
                  <a:srgbClr val="002060"/>
                </a:solidFill>
              </a:rPr>
              <a:t>	</a:t>
            </a:r>
            <a:r>
              <a:rPr lang="en-US" sz="3200" dirty="0" smtClean="0">
                <a:solidFill>
                  <a:srgbClr val="002060"/>
                </a:solidFill>
              </a:rPr>
              <a:t>1. He </a:t>
            </a:r>
            <a:r>
              <a:rPr lang="en-US" sz="3200" dirty="0">
                <a:solidFill>
                  <a:srgbClr val="002060"/>
                </a:solidFill>
              </a:rPr>
              <a:t>just hasn't been able to project himself as the strong </a:t>
            </a:r>
            <a:r>
              <a:rPr lang="en-US" sz="3200" dirty="0" smtClean="0">
                <a:solidFill>
                  <a:srgbClr val="002060"/>
                </a:solidFill>
              </a:rPr>
              <a:t>leader.</a:t>
            </a:r>
            <a:r>
              <a:rPr lang="en-US" sz="3200" dirty="0">
                <a:solidFill>
                  <a:srgbClr val="002060"/>
                </a:solidFill>
              </a:rPr>
              <a:t/>
            </a:r>
            <a:br>
              <a:rPr lang="en-US" sz="3200" dirty="0">
                <a:solidFill>
                  <a:srgbClr val="002060"/>
                </a:solidFill>
              </a:rPr>
            </a:br>
            <a:r>
              <a:rPr lang="en-US" sz="3200" dirty="0" smtClean="0">
                <a:solidFill>
                  <a:srgbClr val="002060"/>
                </a:solidFill>
              </a:rPr>
              <a:t/>
            </a:r>
            <a:br>
              <a:rPr lang="en-US" sz="3200" dirty="0" smtClean="0">
                <a:solidFill>
                  <a:srgbClr val="002060"/>
                </a:solidFill>
              </a:rPr>
            </a:br>
            <a:r>
              <a:rPr lang="en-US" sz="3200" dirty="0" smtClean="0">
                <a:solidFill>
                  <a:srgbClr val="002060"/>
                </a:solidFill>
              </a:rPr>
              <a:t>2. I </a:t>
            </a:r>
            <a:r>
              <a:rPr lang="en-US" sz="3200" dirty="0">
                <a:solidFill>
                  <a:srgbClr val="002060"/>
                </a:solidFill>
              </a:rPr>
              <a:t>am projecting this power point onto the smartboard.</a:t>
            </a:r>
            <a:br>
              <a:rPr lang="en-US" sz="3200" dirty="0">
                <a:solidFill>
                  <a:srgbClr val="002060"/>
                </a:solidFill>
              </a:rPr>
            </a:br>
            <a:r>
              <a:rPr lang="en-US" sz="3200" dirty="0">
                <a:solidFill>
                  <a:srgbClr val="002060"/>
                </a:solidFill>
              </a:rPr>
              <a:t/>
            </a:r>
            <a:br>
              <a:rPr lang="en-US" sz="3200" dirty="0">
                <a:solidFill>
                  <a:srgbClr val="002060"/>
                </a:solidFill>
              </a:rPr>
            </a:br>
            <a:r>
              <a:rPr lang="en-US" sz="3200" dirty="0">
                <a:solidFill>
                  <a:srgbClr val="002060"/>
                </a:solidFill>
              </a:rPr>
              <a:t>3. He projects his own thoughts and ideas onto her.</a:t>
            </a:r>
            <a:endParaRPr lang="en-US" sz="3200" dirty="0">
              <a:solidFill>
                <a:srgbClr val="002060"/>
              </a:solidFill>
            </a:endParaRPr>
          </a:p>
        </p:txBody>
      </p:sp>
    </p:spTree>
    <p:extLst>
      <p:ext uri="{BB962C8B-B14F-4D97-AF65-F5344CB8AC3E}">
        <p14:creationId xmlns:p14="http://schemas.microsoft.com/office/powerpoint/2010/main" val="1128904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 it to your personal dictionary</a:t>
            </a:r>
            <a:endParaRPr lang="en-US" dirty="0"/>
          </a:p>
        </p:txBody>
      </p:sp>
      <p:graphicFrame>
        <p:nvGraphicFramePr>
          <p:cNvPr id="4" name="Content Placeholder 3"/>
          <p:cNvGraphicFramePr>
            <a:graphicFrameLocks noGrp="1"/>
          </p:cNvGraphicFramePr>
          <p:nvPr>
            <p:ph idx="1"/>
            <p:extLst/>
          </p:nvPr>
        </p:nvGraphicFramePr>
        <p:xfrm>
          <a:off x="457199" y="3361266"/>
          <a:ext cx="8094132" cy="1464734"/>
        </p:xfrm>
        <a:graphic>
          <a:graphicData uri="http://schemas.openxmlformats.org/drawingml/2006/table">
            <a:tbl>
              <a:tblPr firstRow="1" bandRow="1">
                <a:tableStyleId>{5C22544A-7EE6-4342-B048-85BDC9FD1C3A}</a:tableStyleId>
              </a:tblPr>
              <a:tblGrid>
                <a:gridCol w="1349022"/>
                <a:gridCol w="1349022"/>
                <a:gridCol w="1349022"/>
                <a:gridCol w="1349022"/>
                <a:gridCol w="1349022"/>
                <a:gridCol w="1349022"/>
              </a:tblGrid>
              <a:tr h="537314">
                <a:tc>
                  <a:txBody>
                    <a:bodyPr/>
                    <a:lstStyle/>
                    <a:p>
                      <a:r>
                        <a:rPr lang="en-US" dirty="0" smtClean="0"/>
                        <a:t>word</a:t>
                      </a:r>
                      <a:endParaRPr lang="en-US" dirty="0"/>
                    </a:p>
                  </a:txBody>
                  <a:tcPr marL="72319" marR="72319"/>
                </a:tc>
                <a:tc>
                  <a:txBody>
                    <a:bodyPr/>
                    <a:lstStyle/>
                    <a:p>
                      <a:r>
                        <a:rPr lang="en-US" dirty="0" smtClean="0"/>
                        <a:t>prefix</a:t>
                      </a:r>
                      <a:endParaRPr lang="en-US" dirty="0"/>
                    </a:p>
                  </a:txBody>
                  <a:tcPr marL="72319" marR="72319"/>
                </a:tc>
                <a:tc>
                  <a:txBody>
                    <a:bodyPr/>
                    <a:lstStyle/>
                    <a:p>
                      <a:r>
                        <a:rPr lang="en-US" dirty="0" smtClean="0"/>
                        <a:t>suffix</a:t>
                      </a:r>
                      <a:endParaRPr lang="en-US" dirty="0"/>
                    </a:p>
                  </a:txBody>
                  <a:tcPr marL="72319" marR="72319"/>
                </a:tc>
                <a:tc>
                  <a:txBody>
                    <a:bodyPr/>
                    <a:lstStyle/>
                    <a:p>
                      <a:r>
                        <a:rPr lang="en-US" dirty="0" smtClean="0"/>
                        <a:t>root</a:t>
                      </a:r>
                      <a:endParaRPr lang="en-US" dirty="0"/>
                    </a:p>
                  </a:txBody>
                  <a:tcPr marL="72319" marR="72319"/>
                </a:tc>
                <a:tc>
                  <a:txBody>
                    <a:bodyPr/>
                    <a:lstStyle/>
                    <a:p>
                      <a:r>
                        <a:rPr lang="en-US" dirty="0" smtClean="0"/>
                        <a:t>definition</a:t>
                      </a:r>
                      <a:endParaRPr lang="en-US" dirty="0"/>
                    </a:p>
                  </a:txBody>
                  <a:tcPr marL="72319" marR="72319"/>
                </a:tc>
                <a:tc>
                  <a:txBody>
                    <a:bodyPr/>
                    <a:lstStyle/>
                    <a:p>
                      <a:r>
                        <a:rPr lang="en-US" dirty="0" smtClean="0"/>
                        <a:t>sample</a:t>
                      </a:r>
                      <a:endParaRPr lang="en-US" dirty="0"/>
                    </a:p>
                  </a:txBody>
                  <a:tcPr marL="72319" marR="72319"/>
                </a:tc>
              </a:tr>
              <a:tr h="927420">
                <a:tc>
                  <a:txBody>
                    <a:bodyPr/>
                    <a:lstStyle/>
                    <a:p>
                      <a:endParaRPr lang="en-US" dirty="0" smtClean="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a:p>
                  </a:txBody>
                  <a:tcPr marL="72319" marR="72319"/>
                </a:tc>
              </a:tr>
            </a:tbl>
          </a:graphicData>
        </a:graphic>
      </p:graphicFrame>
      <p:sp>
        <p:nvSpPr>
          <p:cNvPr id="3" name="TextBox 2"/>
          <p:cNvSpPr txBox="1"/>
          <p:nvPr/>
        </p:nvSpPr>
        <p:spPr>
          <a:xfrm>
            <a:off x="512174" y="4238954"/>
            <a:ext cx="986167" cy="369332"/>
          </a:xfrm>
          <a:prstGeom prst="rect">
            <a:avLst/>
          </a:prstGeom>
          <a:noFill/>
        </p:spPr>
        <p:txBody>
          <a:bodyPr wrap="none" rtlCol="0">
            <a:spAutoFit/>
          </a:bodyPr>
          <a:lstStyle/>
          <a:p>
            <a:r>
              <a:rPr lang="en-US" dirty="0" smtClean="0"/>
              <a:t>project</a:t>
            </a:r>
            <a:endParaRPr lang="en-US" dirty="0"/>
          </a:p>
        </p:txBody>
      </p:sp>
      <p:sp>
        <p:nvSpPr>
          <p:cNvPr id="5" name="TextBox 4"/>
          <p:cNvSpPr txBox="1"/>
          <p:nvPr/>
        </p:nvSpPr>
        <p:spPr>
          <a:xfrm>
            <a:off x="2002972" y="4238954"/>
            <a:ext cx="561372" cy="369332"/>
          </a:xfrm>
          <a:prstGeom prst="rect">
            <a:avLst/>
          </a:prstGeom>
          <a:noFill/>
        </p:spPr>
        <p:txBody>
          <a:bodyPr wrap="none" rtlCol="0">
            <a:spAutoFit/>
          </a:bodyPr>
          <a:lstStyle/>
          <a:p>
            <a:r>
              <a:rPr lang="en-US" dirty="0" smtClean="0"/>
              <a:t>pro</a:t>
            </a:r>
            <a:endParaRPr lang="en-US" dirty="0"/>
          </a:p>
        </p:txBody>
      </p:sp>
      <p:sp>
        <p:nvSpPr>
          <p:cNvPr id="6" name="TextBox 5"/>
          <p:cNvSpPr txBox="1"/>
          <p:nvPr/>
        </p:nvSpPr>
        <p:spPr>
          <a:xfrm>
            <a:off x="4565097" y="4264745"/>
            <a:ext cx="609462" cy="369332"/>
          </a:xfrm>
          <a:prstGeom prst="rect">
            <a:avLst/>
          </a:prstGeom>
          <a:noFill/>
        </p:spPr>
        <p:txBody>
          <a:bodyPr wrap="none" rtlCol="0">
            <a:spAutoFit/>
          </a:bodyPr>
          <a:lstStyle/>
          <a:p>
            <a:r>
              <a:rPr lang="en-US" dirty="0" smtClean="0"/>
              <a:t>ject</a:t>
            </a:r>
            <a:endParaRPr lang="en-US" dirty="0"/>
          </a:p>
        </p:txBody>
      </p:sp>
      <p:sp>
        <p:nvSpPr>
          <p:cNvPr id="7" name="TextBox 6"/>
          <p:cNvSpPr txBox="1"/>
          <p:nvPr/>
        </p:nvSpPr>
        <p:spPr>
          <a:xfrm>
            <a:off x="5878285" y="3849246"/>
            <a:ext cx="1567543" cy="1200329"/>
          </a:xfrm>
          <a:prstGeom prst="rect">
            <a:avLst/>
          </a:prstGeom>
          <a:noFill/>
        </p:spPr>
        <p:txBody>
          <a:bodyPr wrap="square" rtlCol="0">
            <a:spAutoFit/>
          </a:bodyPr>
          <a:lstStyle/>
          <a:p>
            <a:r>
              <a:rPr lang="en-US" dirty="0"/>
              <a:t>t</a:t>
            </a:r>
            <a:r>
              <a:rPr lang="en-US" dirty="0" smtClean="0"/>
              <a:t>o throw </a:t>
            </a:r>
          </a:p>
          <a:p>
            <a:r>
              <a:rPr lang="en-US" dirty="0"/>
              <a:t>f</a:t>
            </a:r>
            <a:r>
              <a:rPr lang="en-US" dirty="0" smtClean="0"/>
              <a:t>orward or outward</a:t>
            </a:r>
          </a:p>
          <a:p>
            <a:endParaRPr lang="en-US" dirty="0"/>
          </a:p>
        </p:txBody>
      </p:sp>
    </p:spTree>
    <p:extLst>
      <p:ext uri="{BB962C8B-B14F-4D97-AF65-F5344CB8AC3E}">
        <p14:creationId xmlns:p14="http://schemas.microsoft.com/office/powerpoint/2010/main" val="799857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4023" y="4054158"/>
            <a:ext cx="8582296" cy="2978014"/>
          </a:xfrm>
        </p:spPr>
        <p:txBody>
          <a:bodyPr>
            <a:normAutofit fontScale="55000" lnSpcReduction="20000"/>
          </a:bodyPr>
          <a:lstStyle/>
          <a:p>
            <a:pPr marL="514350" indent="-514350">
              <a:buAutoNum type="alphaLcPeriod"/>
            </a:pPr>
            <a:endParaRPr lang="en-US" dirty="0" smtClean="0"/>
          </a:p>
          <a:p>
            <a:pPr marL="0" indent="0">
              <a:buNone/>
            </a:pPr>
            <a:endParaRPr lang="en-US" dirty="0"/>
          </a:p>
          <a:p>
            <a:pPr marL="514350" indent="-514350">
              <a:buAutoNum type="alphaLcPeriod"/>
            </a:pPr>
            <a:r>
              <a:rPr lang="en-US" sz="5100" dirty="0" smtClean="0"/>
              <a:t>Do you recognize the root? (whiteboard)</a:t>
            </a:r>
          </a:p>
          <a:p>
            <a:pPr marL="514350" indent="-514350">
              <a:buAutoNum type="alphaLcPeriod"/>
            </a:pPr>
            <a:r>
              <a:rPr lang="en-US" sz="5100" dirty="0" smtClean="0"/>
              <a:t>Try out the meaning of the root in the sentence.</a:t>
            </a:r>
          </a:p>
          <a:p>
            <a:pPr marL="514350" indent="-514350">
              <a:buAutoNum type="alphaLcPeriod"/>
            </a:pPr>
            <a:r>
              <a:rPr lang="en-US" sz="5100" dirty="0" smtClean="0"/>
              <a:t>What do you think the word means? </a:t>
            </a:r>
          </a:p>
          <a:p>
            <a:pPr marL="514350" indent="-514350">
              <a:buAutoNum type="arabicPeriod"/>
            </a:pPr>
            <a:endParaRPr lang="en-US" dirty="0"/>
          </a:p>
        </p:txBody>
      </p:sp>
      <p:sp>
        <p:nvSpPr>
          <p:cNvPr id="4" name="Rectangle 3"/>
          <p:cNvSpPr/>
          <p:nvPr/>
        </p:nvSpPr>
        <p:spPr>
          <a:xfrm>
            <a:off x="457200" y="245973"/>
            <a:ext cx="8030094" cy="646331"/>
          </a:xfrm>
          <a:prstGeom prst="rect">
            <a:avLst/>
          </a:prstGeom>
        </p:spPr>
        <p:txBody>
          <a:bodyPr wrap="square">
            <a:spAutoFit/>
          </a:bodyPr>
          <a:lstStyle/>
          <a:p>
            <a:pPr algn="ctr"/>
            <a:endParaRPr lang="en-US" sz="3600" b="1" i="1" dirty="0">
              <a:solidFill>
                <a:srgbClr val="002060"/>
              </a:solidFill>
            </a:endParaRPr>
          </a:p>
        </p:txBody>
      </p:sp>
      <p:sp>
        <p:nvSpPr>
          <p:cNvPr id="5" name="Title 4"/>
          <p:cNvSpPr>
            <a:spLocks noGrp="1"/>
          </p:cNvSpPr>
          <p:nvPr>
            <p:ph type="title"/>
          </p:nvPr>
        </p:nvSpPr>
        <p:spPr>
          <a:xfrm>
            <a:off x="-165463" y="2903901"/>
            <a:ext cx="8064138" cy="1651000"/>
          </a:xfrm>
        </p:spPr>
        <p:txBody>
          <a:bodyPr/>
          <a:lstStyle/>
          <a:p>
            <a:pPr marL="339725" indent="-339725"/>
            <a:r>
              <a:rPr lang="en-US" sz="3200" i="1" dirty="0">
                <a:solidFill>
                  <a:srgbClr val="002060"/>
                </a:solidFill>
              </a:rPr>
              <a:t>	</a:t>
            </a:r>
            <a:r>
              <a:rPr lang="en-US" sz="3200" dirty="0">
                <a:solidFill>
                  <a:srgbClr val="002060"/>
                </a:solidFill>
              </a:rPr>
              <a:t>1. The king subjected the traitor to torture even though he tried to get away.   </a:t>
            </a:r>
            <a:br>
              <a:rPr lang="en-US" sz="3200" dirty="0">
                <a:solidFill>
                  <a:srgbClr val="002060"/>
                </a:solidFill>
              </a:rPr>
            </a:br>
            <a:r>
              <a:rPr lang="en-US" sz="3200" dirty="0">
                <a:solidFill>
                  <a:srgbClr val="002060"/>
                </a:solidFill>
              </a:rPr>
              <a:t/>
            </a:r>
            <a:br>
              <a:rPr lang="en-US" sz="3200" dirty="0">
                <a:solidFill>
                  <a:srgbClr val="002060"/>
                </a:solidFill>
              </a:rPr>
            </a:br>
            <a:r>
              <a:rPr lang="en-US" sz="3200" dirty="0">
                <a:solidFill>
                  <a:srgbClr val="002060"/>
                </a:solidFill>
              </a:rPr>
              <a:t>2. Rosaura may be subjected to teasing at the party. </a:t>
            </a:r>
            <a:br>
              <a:rPr lang="en-US" sz="3200" dirty="0">
                <a:solidFill>
                  <a:srgbClr val="002060"/>
                </a:solidFill>
              </a:rPr>
            </a:br>
            <a:r>
              <a:rPr lang="en-US" sz="3200" dirty="0">
                <a:solidFill>
                  <a:srgbClr val="002060"/>
                </a:solidFill>
              </a:rPr>
              <a:t/>
            </a:r>
            <a:br>
              <a:rPr lang="en-US" sz="3200" dirty="0">
                <a:solidFill>
                  <a:srgbClr val="002060"/>
                </a:solidFill>
              </a:rPr>
            </a:br>
            <a:r>
              <a:rPr lang="en-US" sz="3200" dirty="0">
                <a:solidFill>
                  <a:srgbClr val="002060"/>
                </a:solidFill>
              </a:rPr>
              <a:t>3. I don’t want to subject you to a boring lecture, but I may have to. </a:t>
            </a:r>
          </a:p>
        </p:txBody>
      </p:sp>
    </p:spTree>
    <p:extLst>
      <p:ext uri="{BB962C8B-B14F-4D97-AF65-F5344CB8AC3E}">
        <p14:creationId xmlns:p14="http://schemas.microsoft.com/office/powerpoint/2010/main" val="475010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 it to your personal dictionary</a:t>
            </a:r>
            <a:endParaRPr lang="en-US" dirty="0"/>
          </a:p>
        </p:txBody>
      </p:sp>
      <p:graphicFrame>
        <p:nvGraphicFramePr>
          <p:cNvPr id="4" name="Content Placeholder 3"/>
          <p:cNvGraphicFramePr>
            <a:graphicFrameLocks noGrp="1"/>
          </p:cNvGraphicFramePr>
          <p:nvPr>
            <p:ph idx="1"/>
            <p:extLst/>
          </p:nvPr>
        </p:nvGraphicFramePr>
        <p:xfrm>
          <a:off x="457199" y="3361266"/>
          <a:ext cx="8094132" cy="1464734"/>
        </p:xfrm>
        <a:graphic>
          <a:graphicData uri="http://schemas.openxmlformats.org/drawingml/2006/table">
            <a:tbl>
              <a:tblPr firstRow="1" bandRow="1">
                <a:tableStyleId>{5C22544A-7EE6-4342-B048-85BDC9FD1C3A}</a:tableStyleId>
              </a:tblPr>
              <a:tblGrid>
                <a:gridCol w="1349022"/>
                <a:gridCol w="1349022"/>
                <a:gridCol w="1349022"/>
                <a:gridCol w="1349022"/>
                <a:gridCol w="1349022"/>
                <a:gridCol w="1349022"/>
              </a:tblGrid>
              <a:tr h="537314">
                <a:tc>
                  <a:txBody>
                    <a:bodyPr/>
                    <a:lstStyle/>
                    <a:p>
                      <a:r>
                        <a:rPr lang="en-US" dirty="0" smtClean="0"/>
                        <a:t>word</a:t>
                      </a:r>
                      <a:endParaRPr lang="en-US" dirty="0"/>
                    </a:p>
                  </a:txBody>
                  <a:tcPr marL="72319" marR="72319"/>
                </a:tc>
                <a:tc>
                  <a:txBody>
                    <a:bodyPr/>
                    <a:lstStyle/>
                    <a:p>
                      <a:r>
                        <a:rPr lang="en-US" dirty="0" smtClean="0"/>
                        <a:t>prefix</a:t>
                      </a:r>
                      <a:endParaRPr lang="en-US" dirty="0"/>
                    </a:p>
                  </a:txBody>
                  <a:tcPr marL="72319" marR="72319"/>
                </a:tc>
                <a:tc>
                  <a:txBody>
                    <a:bodyPr/>
                    <a:lstStyle/>
                    <a:p>
                      <a:r>
                        <a:rPr lang="en-US" dirty="0" smtClean="0"/>
                        <a:t>suffix</a:t>
                      </a:r>
                      <a:endParaRPr lang="en-US" dirty="0"/>
                    </a:p>
                  </a:txBody>
                  <a:tcPr marL="72319" marR="72319"/>
                </a:tc>
                <a:tc>
                  <a:txBody>
                    <a:bodyPr/>
                    <a:lstStyle/>
                    <a:p>
                      <a:r>
                        <a:rPr lang="en-US" dirty="0" smtClean="0"/>
                        <a:t>root</a:t>
                      </a:r>
                      <a:endParaRPr lang="en-US" dirty="0"/>
                    </a:p>
                  </a:txBody>
                  <a:tcPr marL="72319" marR="72319"/>
                </a:tc>
                <a:tc>
                  <a:txBody>
                    <a:bodyPr/>
                    <a:lstStyle/>
                    <a:p>
                      <a:r>
                        <a:rPr lang="en-US" dirty="0" smtClean="0"/>
                        <a:t>definition</a:t>
                      </a:r>
                      <a:endParaRPr lang="en-US" dirty="0"/>
                    </a:p>
                  </a:txBody>
                  <a:tcPr marL="72319" marR="72319"/>
                </a:tc>
                <a:tc>
                  <a:txBody>
                    <a:bodyPr/>
                    <a:lstStyle/>
                    <a:p>
                      <a:r>
                        <a:rPr lang="en-US" dirty="0" smtClean="0"/>
                        <a:t>sample</a:t>
                      </a:r>
                      <a:endParaRPr lang="en-US" dirty="0"/>
                    </a:p>
                  </a:txBody>
                  <a:tcPr marL="72319" marR="72319"/>
                </a:tc>
              </a:tr>
              <a:tr h="927420">
                <a:tc>
                  <a:txBody>
                    <a:bodyPr/>
                    <a:lstStyle/>
                    <a:p>
                      <a:endParaRPr lang="en-US" dirty="0" smtClean="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a:p>
                  </a:txBody>
                  <a:tcPr marL="72319" marR="72319"/>
                </a:tc>
              </a:tr>
            </a:tbl>
          </a:graphicData>
        </a:graphic>
      </p:graphicFrame>
      <p:sp>
        <p:nvSpPr>
          <p:cNvPr id="3" name="TextBox 2"/>
          <p:cNvSpPr txBox="1"/>
          <p:nvPr/>
        </p:nvSpPr>
        <p:spPr>
          <a:xfrm>
            <a:off x="512174" y="4238954"/>
            <a:ext cx="997389" cy="369332"/>
          </a:xfrm>
          <a:prstGeom prst="rect">
            <a:avLst/>
          </a:prstGeom>
          <a:noFill/>
        </p:spPr>
        <p:txBody>
          <a:bodyPr wrap="none" rtlCol="0">
            <a:spAutoFit/>
          </a:bodyPr>
          <a:lstStyle/>
          <a:p>
            <a:r>
              <a:rPr lang="en-US" dirty="0" smtClean="0"/>
              <a:t>subject</a:t>
            </a:r>
            <a:endParaRPr lang="en-US" dirty="0"/>
          </a:p>
        </p:txBody>
      </p:sp>
      <p:sp>
        <p:nvSpPr>
          <p:cNvPr id="5" name="TextBox 4"/>
          <p:cNvSpPr txBox="1"/>
          <p:nvPr/>
        </p:nvSpPr>
        <p:spPr>
          <a:xfrm>
            <a:off x="2002972" y="4238954"/>
            <a:ext cx="572593" cy="369332"/>
          </a:xfrm>
          <a:prstGeom prst="rect">
            <a:avLst/>
          </a:prstGeom>
          <a:noFill/>
        </p:spPr>
        <p:txBody>
          <a:bodyPr wrap="none" rtlCol="0">
            <a:spAutoFit/>
          </a:bodyPr>
          <a:lstStyle/>
          <a:p>
            <a:r>
              <a:rPr lang="en-US" dirty="0" smtClean="0"/>
              <a:t>sub</a:t>
            </a:r>
            <a:endParaRPr lang="en-US" dirty="0"/>
          </a:p>
        </p:txBody>
      </p:sp>
      <p:sp>
        <p:nvSpPr>
          <p:cNvPr id="6" name="TextBox 5"/>
          <p:cNvSpPr txBox="1"/>
          <p:nvPr/>
        </p:nvSpPr>
        <p:spPr>
          <a:xfrm>
            <a:off x="4565097" y="4264745"/>
            <a:ext cx="609462" cy="369332"/>
          </a:xfrm>
          <a:prstGeom prst="rect">
            <a:avLst/>
          </a:prstGeom>
          <a:noFill/>
        </p:spPr>
        <p:txBody>
          <a:bodyPr wrap="none" rtlCol="0">
            <a:spAutoFit/>
          </a:bodyPr>
          <a:lstStyle/>
          <a:p>
            <a:r>
              <a:rPr lang="en-US" dirty="0" smtClean="0"/>
              <a:t>ject</a:t>
            </a:r>
            <a:endParaRPr lang="en-US" dirty="0"/>
          </a:p>
        </p:txBody>
      </p:sp>
      <p:sp>
        <p:nvSpPr>
          <p:cNvPr id="7" name="TextBox 6"/>
          <p:cNvSpPr txBox="1"/>
          <p:nvPr/>
        </p:nvSpPr>
        <p:spPr>
          <a:xfrm>
            <a:off x="5878285" y="3849246"/>
            <a:ext cx="1567543" cy="1477328"/>
          </a:xfrm>
          <a:prstGeom prst="rect">
            <a:avLst/>
          </a:prstGeom>
          <a:noFill/>
        </p:spPr>
        <p:txBody>
          <a:bodyPr wrap="square" rtlCol="0">
            <a:spAutoFit/>
          </a:bodyPr>
          <a:lstStyle/>
          <a:p>
            <a:r>
              <a:rPr lang="en-US" dirty="0" smtClean="0"/>
              <a:t>to throw </a:t>
            </a:r>
          </a:p>
          <a:p>
            <a:r>
              <a:rPr lang="en-US" dirty="0" smtClean="0"/>
              <a:t>Someone under</a:t>
            </a:r>
          </a:p>
          <a:p>
            <a:r>
              <a:rPr lang="en-US" dirty="0"/>
              <a:t>s</a:t>
            </a:r>
            <a:r>
              <a:rPr lang="en-US" dirty="0" smtClean="0"/>
              <a:t>omething or someone</a:t>
            </a:r>
            <a:endParaRPr lang="en-US" dirty="0"/>
          </a:p>
        </p:txBody>
      </p:sp>
    </p:spTree>
    <p:extLst>
      <p:ext uri="{BB962C8B-B14F-4D97-AF65-F5344CB8AC3E}">
        <p14:creationId xmlns:p14="http://schemas.microsoft.com/office/powerpoint/2010/main" val="2062915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1099" y="3638680"/>
            <a:ext cx="8582296" cy="2978014"/>
          </a:xfrm>
        </p:spPr>
        <p:txBody>
          <a:bodyPr>
            <a:normAutofit fontScale="55000" lnSpcReduction="20000"/>
          </a:bodyPr>
          <a:lstStyle/>
          <a:p>
            <a:pPr marL="514350" indent="-514350">
              <a:buAutoNum type="alphaLcPeriod"/>
            </a:pPr>
            <a:endParaRPr lang="en-US" dirty="0" smtClean="0"/>
          </a:p>
          <a:p>
            <a:pPr marL="0" indent="0">
              <a:buNone/>
            </a:pPr>
            <a:endParaRPr lang="en-US" dirty="0"/>
          </a:p>
          <a:p>
            <a:pPr marL="514350" indent="-514350">
              <a:buAutoNum type="alphaLcPeriod"/>
            </a:pPr>
            <a:r>
              <a:rPr lang="en-US" sz="5100" dirty="0" smtClean="0"/>
              <a:t>Do you recognize the root? (whiteboard)</a:t>
            </a:r>
          </a:p>
          <a:p>
            <a:pPr marL="514350" indent="-514350">
              <a:buAutoNum type="alphaLcPeriod"/>
            </a:pPr>
            <a:r>
              <a:rPr lang="en-US" sz="5100" dirty="0" smtClean="0"/>
              <a:t>Try out the meaning of the root in the sentence.</a:t>
            </a:r>
          </a:p>
          <a:p>
            <a:pPr marL="514350" indent="-514350">
              <a:buAutoNum type="alphaLcPeriod"/>
            </a:pPr>
            <a:r>
              <a:rPr lang="en-US" sz="5100" dirty="0" smtClean="0"/>
              <a:t>What do you think the word means? </a:t>
            </a:r>
          </a:p>
          <a:p>
            <a:pPr marL="514350" indent="-514350">
              <a:buAutoNum type="arabicPeriod"/>
            </a:pPr>
            <a:endParaRPr lang="en-US" dirty="0"/>
          </a:p>
        </p:txBody>
      </p:sp>
      <p:sp>
        <p:nvSpPr>
          <p:cNvPr id="4" name="Rectangle 3"/>
          <p:cNvSpPr/>
          <p:nvPr/>
        </p:nvSpPr>
        <p:spPr>
          <a:xfrm>
            <a:off x="457200" y="245973"/>
            <a:ext cx="8030094" cy="646331"/>
          </a:xfrm>
          <a:prstGeom prst="rect">
            <a:avLst/>
          </a:prstGeom>
        </p:spPr>
        <p:txBody>
          <a:bodyPr wrap="square">
            <a:spAutoFit/>
          </a:bodyPr>
          <a:lstStyle/>
          <a:p>
            <a:pPr algn="ctr"/>
            <a:endParaRPr lang="en-US" sz="3600" b="1" i="1" dirty="0">
              <a:solidFill>
                <a:srgbClr val="002060"/>
              </a:solidFill>
            </a:endParaRPr>
          </a:p>
        </p:txBody>
      </p:sp>
      <p:sp>
        <p:nvSpPr>
          <p:cNvPr id="7" name="Rectangle 6"/>
          <p:cNvSpPr/>
          <p:nvPr/>
        </p:nvSpPr>
        <p:spPr>
          <a:xfrm>
            <a:off x="457200" y="569138"/>
            <a:ext cx="6400800" cy="3539430"/>
          </a:xfrm>
          <a:prstGeom prst="rect">
            <a:avLst/>
          </a:prstGeom>
        </p:spPr>
        <p:txBody>
          <a:bodyPr wrap="square">
            <a:spAutoFit/>
          </a:bodyPr>
          <a:lstStyle/>
          <a:p>
            <a:pPr marL="514350" indent="-514350">
              <a:buAutoNum type="arabicPeriod"/>
            </a:pPr>
            <a:r>
              <a:rPr lang="en-US" sz="3200" dirty="0">
                <a:solidFill>
                  <a:srgbClr val="002060"/>
                </a:solidFill>
              </a:rPr>
              <a:t>My parents objected to my outfit, so I had to change. </a:t>
            </a:r>
          </a:p>
          <a:p>
            <a:endParaRPr lang="en-US" sz="3200" i="1" dirty="0">
              <a:solidFill>
                <a:srgbClr val="002060"/>
              </a:solidFill>
            </a:endParaRPr>
          </a:p>
          <a:p>
            <a:pPr marL="511175" indent="-511175">
              <a:buNone/>
            </a:pPr>
            <a:r>
              <a:rPr lang="en-US" sz="3200" dirty="0">
                <a:solidFill>
                  <a:srgbClr val="002060"/>
                </a:solidFill>
              </a:rPr>
              <a:t>2. 	I am starting a protest because I object to the amount of homework my teacher gives us. </a:t>
            </a:r>
          </a:p>
        </p:txBody>
      </p:sp>
    </p:spTree>
    <p:extLst>
      <p:ext uri="{BB962C8B-B14F-4D97-AF65-F5344CB8AC3E}">
        <p14:creationId xmlns:p14="http://schemas.microsoft.com/office/powerpoint/2010/main" val="564516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 it to your personal dictionary</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91217940"/>
              </p:ext>
            </p:extLst>
          </p:nvPr>
        </p:nvGraphicFramePr>
        <p:xfrm>
          <a:off x="457199" y="3361266"/>
          <a:ext cx="8094132" cy="1464734"/>
        </p:xfrm>
        <a:graphic>
          <a:graphicData uri="http://schemas.openxmlformats.org/drawingml/2006/table">
            <a:tbl>
              <a:tblPr firstRow="1" bandRow="1">
                <a:tableStyleId>{5C22544A-7EE6-4342-B048-85BDC9FD1C3A}</a:tableStyleId>
              </a:tblPr>
              <a:tblGrid>
                <a:gridCol w="1349022"/>
                <a:gridCol w="1349022"/>
                <a:gridCol w="1349022"/>
                <a:gridCol w="1349022"/>
                <a:gridCol w="1349022"/>
                <a:gridCol w="1349022"/>
              </a:tblGrid>
              <a:tr h="537314">
                <a:tc>
                  <a:txBody>
                    <a:bodyPr/>
                    <a:lstStyle/>
                    <a:p>
                      <a:r>
                        <a:rPr lang="en-US" dirty="0" smtClean="0"/>
                        <a:t>word</a:t>
                      </a:r>
                      <a:endParaRPr lang="en-US" dirty="0"/>
                    </a:p>
                  </a:txBody>
                  <a:tcPr marL="72319" marR="72319"/>
                </a:tc>
                <a:tc>
                  <a:txBody>
                    <a:bodyPr/>
                    <a:lstStyle/>
                    <a:p>
                      <a:r>
                        <a:rPr lang="en-US" dirty="0" smtClean="0"/>
                        <a:t>prefix</a:t>
                      </a:r>
                      <a:endParaRPr lang="en-US" dirty="0"/>
                    </a:p>
                  </a:txBody>
                  <a:tcPr marL="72319" marR="72319"/>
                </a:tc>
                <a:tc>
                  <a:txBody>
                    <a:bodyPr/>
                    <a:lstStyle/>
                    <a:p>
                      <a:r>
                        <a:rPr lang="en-US" dirty="0" smtClean="0"/>
                        <a:t>suffix</a:t>
                      </a:r>
                      <a:endParaRPr lang="en-US" dirty="0"/>
                    </a:p>
                  </a:txBody>
                  <a:tcPr marL="72319" marR="72319"/>
                </a:tc>
                <a:tc>
                  <a:txBody>
                    <a:bodyPr/>
                    <a:lstStyle/>
                    <a:p>
                      <a:r>
                        <a:rPr lang="en-US" dirty="0" smtClean="0"/>
                        <a:t>root</a:t>
                      </a:r>
                      <a:endParaRPr lang="en-US" dirty="0"/>
                    </a:p>
                  </a:txBody>
                  <a:tcPr marL="72319" marR="72319"/>
                </a:tc>
                <a:tc>
                  <a:txBody>
                    <a:bodyPr/>
                    <a:lstStyle/>
                    <a:p>
                      <a:r>
                        <a:rPr lang="en-US" dirty="0" smtClean="0"/>
                        <a:t>definition</a:t>
                      </a:r>
                      <a:endParaRPr lang="en-US" dirty="0"/>
                    </a:p>
                  </a:txBody>
                  <a:tcPr marL="72319" marR="72319"/>
                </a:tc>
                <a:tc>
                  <a:txBody>
                    <a:bodyPr/>
                    <a:lstStyle/>
                    <a:p>
                      <a:r>
                        <a:rPr lang="en-US" dirty="0" smtClean="0"/>
                        <a:t>sample</a:t>
                      </a:r>
                      <a:endParaRPr lang="en-US" dirty="0"/>
                    </a:p>
                  </a:txBody>
                  <a:tcPr marL="72319" marR="72319"/>
                </a:tc>
              </a:tr>
              <a:tr h="927420">
                <a:tc>
                  <a:txBody>
                    <a:bodyPr/>
                    <a:lstStyle/>
                    <a:p>
                      <a:endParaRPr lang="en-US" dirty="0" smtClean="0"/>
                    </a:p>
                  </a:txBody>
                  <a:tcPr marL="72319" marR="72319"/>
                </a:tc>
                <a:tc>
                  <a:txBody>
                    <a:bodyPr/>
                    <a:lstStyle/>
                    <a:p>
                      <a:endParaRPr lang="en-US" dirty="0" smtClean="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a:p>
                  </a:txBody>
                  <a:tcPr marL="72319" marR="72319"/>
                </a:tc>
              </a:tr>
            </a:tbl>
          </a:graphicData>
        </a:graphic>
      </p:graphicFrame>
      <p:sp>
        <p:nvSpPr>
          <p:cNvPr id="3" name="TextBox 2"/>
          <p:cNvSpPr txBox="1"/>
          <p:nvPr/>
        </p:nvSpPr>
        <p:spPr>
          <a:xfrm>
            <a:off x="512174" y="4238954"/>
            <a:ext cx="917239" cy="369332"/>
          </a:xfrm>
          <a:prstGeom prst="rect">
            <a:avLst/>
          </a:prstGeom>
          <a:noFill/>
        </p:spPr>
        <p:txBody>
          <a:bodyPr wrap="none" rtlCol="0">
            <a:spAutoFit/>
          </a:bodyPr>
          <a:lstStyle/>
          <a:p>
            <a:r>
              <a:rPr lang="en-US" dirty="0" smtClean="0"/>
              <a:t>object</a:t>
            </a:r>
            <a:endParaRPr lang="en-US" dirty="0"/>
          </a:p>
        </p:txBody>
      </p:sp>
      <p:sp>
        <p:nvSpPr>
          <p:cNvPr id="5" name="TextBox 4"/>
          <p:cNvSpPr txBox="1"/>
          <p:nvPr/>
        </p:nvSpPr>
        <p:spPr>
          <a:xfrm>
            <a:off x="2002972" y="4238954"/>
            <a:ext cx="492443" cy="369332"/>
          </a:xfrm>
          <a:prstGeom prst="rect">
            <a:avLst/>
          </a:prstGeom>
          <a:noFill/>
        </p:spPr>
        <p:txBody>
          <a:bodyPr wrap="none" rtlCol="0">
            <a:spAutoFit/>
          </a:bodyPr>
          <a:lstStyle/>
          <a:p>
            <a:r>
              <a:rPr lang="en-US" dirty="0" smtClean="0"/>
              <a:t>ob</a:t>
            </a:r>
            <a:endParaRPr lang="en-US" dirty="0"/>
          </a:p>
        </p:txBody>
      </p:sp>
      <p:sp>
        <p:nvSpPr>
          <p:cNvPr id="6" name="TextBox 5"/>
          <p:cNvSpPr txBox="1"/>
          <p:nvPr/>
        </p:nvSpPr>
        <p:spPr>
          <a:xfrm>
            <a:off x="4565097" y="4264745"/>
            <a:ext cx="609462" cy="369332"/>
          </a:xfrm>
          <a:prstGeom prst="rect">
            <a:avLst/>
          </a:prstGeom>
          <a:noFill/>
        </p:spPr>
        <p:txBody>
          <a:bodyPr wrap="none" rtlCol="0">
            <a:spAutoFit/>
          </a:bodyPr>
          <a:lstStyle/>
          <a:p>
            <a:r>
              <a:rPr lang="en-US" dirty="0" smtClean="0"/>
              <a:t>ject</a:t>
            </a:r>
            <a:endParaRPr lang="en-US" dirty="0"/>
          </a:p>
        </p:txBody>
      </p:sp>
      <p:sp>
        <p:nvSpPr>
          <p:cNvPr id="7" name="TextBox 6"/>
          <p:cNvSpPr txBox="1"/>
          <p:nvPr/>
        </p:nvSpPr>
        <p:spPr>
          <a:xfrm>
            <a:off x="5878285" y="3849246"/>
            <a:ext cx="1567543" cy="646331"/>
          </a:xfrm>
          <a:prstGeom prst="rect">
            <a:avLst/>
          </a:prstGeom>
          <a:noFill/>
        </p:spPr>
        <p:txBody>
          <a:bodyPr wrap="square" rtlCol="0">
            <a:spAutoFit/>
          </a:bodyPr>
          <a:lstStyle/>
          <a:p>
            <a:r>
              <a:rPr lang="en-US" dirty="0" smtClean="0"/>
              <a:t>To throw against</a:t>
            </a:r>
            <a:endParaRPr lang="en-US" dirty="0"/>
          </a:p>
        </p:txBody>
      </p:sp>
    </p:spTree>
    <p:extLst>
      <p:ext uri="{BB962C8B-B14F-4D97-AF65-F5344CB8AC3E}">
        <p14:creationId xmlns:p14="http://schemas.microsoft.com/office/powerpoint/2010/main" val="1006302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root? </a:t>
            </a:r>
            <a:endParaRPr lang="en-US" dirty="0"/>
          </a:p>
        </p:txBody>
      </p:sp>
      <p:sp>
        <p:nvSpPr>
          <p:cNvPr id="3" name="Content Placeholder 2"/>
          <p:cNvSpPr>
            <a:spLocks noGrp="1"/>
          </p:cNvSpPr>
          <p:nvPr>
            <p:ph idx="1"/>
          </p:nvPr>
        </p:nvSpPr>
        <p:spPr>
          <a:xfrm>
            <a:off x="457199" y="914400"/>
            <a:ext cx="6508377" cy="4538749"/>
          </a:xfrm>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lang="en-US" dirty="0" smtClean="0"/>
          </a:p>
          <a:p>
            <a:pPr marL="0" marR="0" lvl="0" indent="0" defTabSz="914400" eaLnBrk="1" fontAlgn="auto" latinLnBrk="0" hangingPunct="1">
              <a:lnSpc>
                <a:spcPct val="100000"/>
              </a:lnSpc>
              <a:spcBef>
                <a:spcPts val="0"/>
              </a:spcBef>
              <a:spcAft>
                <a:spcPts val="0"/>
              </a:spcAft>
              <a:buClrTx/>
              <a:buSzTx/>
              <a:buFontTx/>
              <a:buNone/>
              <a:tabLst/>
              <a:defRPr/>
            </a:pPr>
            <a:endParaRPr lang="en-US" dirty="0"/>
          </a:p>
          <a:p>
            <a:pPr marL="0" marR="0" lvl="0" indent="0" algn="ctr" defTabSz="914400" eaLnBrk="1" fontAlgn="auto" latinLnBrk="0" hangingPunct="1">
              <a:lnSpc>
                <a:spcPct val="100000"/>
              </a:lnSpc>
              <a:spcBef>
                <a:spcPts val="0"/>
              </a:spcBef>
              <a:spcAft>
                <a:spcPts val="0"/>
              </a:spcAft>
              <a:buClrTx/>
              <a:buSzTx/>
              <a:buFontTx/>
              <a:buNone/>
              <a:tabLst/>
              <a:defRPr/>
            </a:pPr>
            <a:r>
              <a:rPr lang="en-US" sz="7200" dirty="0" smtClean="0"/>
              <a:t> </a:t>
            </a:r>
          </a:p>
          <a:p>
            <a:pPr marL="0" marR="0" lvl="0" indent="0" algn="ctr" defTabSz="914400" eaLnBrk="1" fontAlgn="auto" latinLnBrk="0" hangingPunct="1">
              <a:lnSpc>
                <a:spcPct val="100000"/>
              </a:lnSpc>
              <a:spcBef>
                <a:spcPts val="0"/>
              </a:spcBef>
              <a:spcAft>
                <a:spcPts val="0"/>
              </a:spcAft>
              <a:buClrTx/>
              <a:buSzTx/>
              <a:buFontTx/>
              <a:buNone/>
              <a:tabLst/>
              <a:defRPr/>
            </a:pPr>
            <a:r>
              <a:rPr lang="en-US" sz="7200" dirty="0" smtClean="0">
                <a:solidFill>
                  <a:srgbClr val="002060"/>
                </a:solidFill>
              </a:rPr>
              <a:t>autograph</a:t>
            </a:r>
            <a:endParaRPr lang="en-US" sz="7200" dirty="0">
              <a:solidFill>
                <a:srgbClr val="002060"/>
              </a:solidFill>
            </a:endParaRPr>
          </a:p>
        </p:txBody>
      </p:sp>
    </p:spTree>
    <p:extLst>
      <p:ext uri="{BB962C8B-B14F-4D97-AF65-F5344CB8AC3E}">
        <p14:creationId xmlns:p14="http://schemas.microsoft.com/office/powerpoint/2010/main" val="14376696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1099" y="3246794"/>
            <a:ext cx="8582296" cy="2978014"/>
          </a:xfrm>
        </p:spPr>
        <p:txBody>
          <a:bodyPr>
            <a:normAutofit fontScale="55000" lnSpcReduction="20000"/>
          </a:bodyPr>
          <a:lstStyle/>
          <a:p>
            <a:pPr marL="514350" indent="-514350">
              <a:buAutoNum type="alphaLcPeriod"/>
            </a:pPr>
            <a:endParaRPr lang="en-US" dirty="0" smtClean="0"/>
          </a:p>
          <a:p>
            <a:pPr marL="0" indent="0">
              <a:buNone/>
            </a:pPr>
            <a:endParaRPr lang="en-US" dirty="0"/>
          </a:p>
          <a:p>
            <a:pPr marL="514350" indent="-514350">
              <a:buAutoNum type="alphaLcPeriod"/>
            </a:pPr>
            <a:r>
              <a:rPr lang="en-US" sz="5100" dirty="0" smtClean="0"/>
              <a:t>Do you recognize the root? (whiteboard)</a:t>
            </a:r>
          </a:p>
          <a:p>
            <a:pPr marL="514350" indent="-514350">
              <a:buAutoNum type="alphaLcPeriod"/>
            </a:pPr>
            <a:r>
              <a:rPr lang="en-US" sz="5100" dirty="0" smtClean="0"/>
              <a:t>Try out the meaning of the root in the sentence.</a:t>
            </a:r>
          </a:p>
          <a:p>
            <a:pPr marL="514350" indent="-514350">
              <a:buAutoNum type="alphaLcPeriod"/>
            </a:pPr>
            <a:r>
              <a:rPr lang="en-US" sz="5100" dirty="0" smtClean="0"/>
              <a:t>What do you think the word means? </a:t>
            </a:r>
          </a:p>
          <a:p>
            <a:pPr marL="514350" indent="-514350">
              <a:buAutoNum type="arabicPeriod"/>
            </a:pPr>
            <a:endParaRPr lang="en-US" dirty="0"/>
          </a:p>
        </p:txBody>
      </p:sp>
      <p:sp>
        <p:nvSpPr>
          <p:cNvPr id="4" name="Rectangle 3"/>
          <p:cNvSpPr/>
          <p:nvPr/>
        </p:nvSpPr>
        <p:spPr>
          <a:xfrm>
            <a:off x="457200" y="245973"/>
            <a:ext cx="8030094" cy="646331"/>
          </a:xfrm>
          <a:prstGeom prst="rect">
            <a:avLst/>
          </a:prstGeom>
        </p:spPr>
        <p:txBody>
          <a:bodyPr wrap="square">
            <a:spAutoFit/>
          </a:bodyPr>
          <a:lstStyle/>
          <a:p>
            <a:pPr algn="ctr"/>
            <a:endParaRPr lang="en-US" sz="3600" b="1" i="1" dirty="0">
              <a:solidFill>
                <a:srgbClr val="002060"/>
              </a:solidFill>
            </a:endParaRPr>
          </a:p>
        </p:txBody>
      </p:sp>
      <p:sp>
        <p:nvSpPr>
          <p:cNvPr id="7" name="Rectangle 6"/>
          <p:cNvSpPr/>
          <p:nvPr/>
        </p:nvSpPr>
        <p:spPr>
          <a:xfrm>
            <a:off x="181098" y="892304"/>
            <a:ext cx="7068787" cy="2554545"/>
          </a:xfrm>
          <a:prstGeom prst="rect">
            <a:avLst/>
          </a:prstGeom>
        </p:spPr>
        <p:txBody>
          <a:bodyPr wrap="square">
            <a:spAutoFit/>
          </a:bodyPr>
          <a:lstStyle/>
          <a:p>
            <a:pPr marL="514350" indent="-514350">
              <a:buAutoNum type="arabicPeriod"/>
            </a:pPr>
            <a:r>
              <a:rPr lang="en-US" sz="3200" dirty="0">
                <a:solidFill>
                  <a:srgbClr val="002060"/>
                </a:solidFill>
              </a:rPr>
              <a:t>The unemployed stood at street corners, dejected</a:t>
            </a:r>
            <a:r>
              <a:rPr lang="en-US" sz="3200" dirty="0" smtClean="0">
                <a:solidFill>
                  <a:srgbClr val="002060"/>
                </a:solidFill>
              </a:rPr>
              <a:t>.</a:t>
            </a:r>
          </a:p>
          <a:p>
            <a:pPr marL="514350" indent="-514350">
              <a:buAutoNum type="arabicPeriod"/>
            </a:pPr>
            <a:endParaRPr lang="en-US" sz="3200" dirty="0">
              <a:solidFill>
                <a:srgbClr val="002060"/>
              </a:solidFill>
            </a:endParaRPr>
          </a:p>
          <a:p>
            <a:pPr marL="514350" indent="-514350">
              <a:buAutoNum type="arabicPeriod"/>
            </a:pPr>
            <a:r>
              <a:rPr lang="en-US" sz="3200" dirty="0">
                <a:solidFill>
                  <a:srgbClr val="002060"/>
                </a:solidFill>
              </a:rPr>
              <a:t>I was dejected when she refused to go to prom with me. </a:t>
            </a:r>
          </a:p>
        </p:txBody>
      </p:sp>
    </p:spTree>
    <p:extLst>
      <p:ext uri="{BB962C8B-B14F-4D97-AF65-F5344CB8AC3E}">
        <p14:creationId xmlns:p14="http://schemas.microsoft.com/office/powerpoint/2010/main" val="7477883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 it to your personal dictionary</a:t>
            </a:r>
            <a:endParaRPr lang="en-US" dirty="0"/>
          </a:p>
        </p:txBody>
      </p:sp>
      <p:graphicFrame>
        <p:nvGraphicFramePr>
          <p:cNvPr id="4" name="Content Placeholder 3"/>
          <p:cNvGraphicFramePr>
            <a:graphicFrameLocks noGrp="1"/>
          </p:cNvGraphicFramePr>
          <p:nvPr>
            <p:ph idx="1"/>
            <p:extLst/>
          </p:nvPr>
        </p:nvGraphicFramePr>
        <p:xfrm>
          <a:off x="457199" y="3361266"/>
          <a:ext cx="8094132" cy="1464734"/>
        </p:xfrm>
        <a:graphic>
          <a:graphicData uri="http://schemas.openxmlformats.org/drawingml/2006/table">
            <a:tbl>
              <a:tblPr firstRow="1" bandRow="1">
                <a:tableStyleId>{5C22544A-7EE6-4342-B048-85BDC9FD1C3A}</a:tableStyleId>
              </a:tblPr>
              <a:tblGrid>
                <a:gridCol w="1349022"/>
                <a:gridCol w="1349022"/>
                <a:gridCol w="1349022"/>
                <a:gridCol w="1349022"/>
                <a:gridCol w="1349022"/>
                <a:gridCol w="1349022"/>
              </a:tblGrid>
              <a:tr h="537314">
                <a:tc>
                  <a:txBody>
                    <a:bodyPr/>
                    <a:lstStyle/>
                    <a:p>
                      <a:r>
                        <a:rPr lang="en-US" dirty="0" smtClean="0"/>
                        <a:t>word</a:t>
                      </a:r>
                      <a:endParaRPr lang="en-US" dirty="0"/>
                    </a:p>
                  </a:txBody>
                  <a:tcPr marL="72319" marR="72319"/>
                </a:tc>
                <a:tc>
                  <a:txBody>
                    <a:bodyPr/>
                    <a:lstStyle/>
                    <a:p>
                      <a:r>
                        <a:rPr lang="en-US" dirty="0" smtClean="0"/>
                        <a:t>prefix</a:t>
                      </a:r>
                      <a:endParaRPr lang="en-US" dirty="0"/>
                    </a:p>
                  </a:txBody>
                  <a:tcPr marL="72319" marR="72319"/>
                </a:tc>
                <a:tc>
                  <a:txBody>
                    <a:bodyPr/>
                    <a:lstStyle/>
                    <a:p>
                      <a:r>
                        <a:rPr lang="en-US" dirty="0" smtClean="0"/>
                        <a:t>suffix</a:t>
                      </a:r>
                      <a:endParaRPr lang="en-US" dirty="0"/>
                    </a:p>
                  </a:txBody>
                  <a:tcPr marL="72319" marR="72319"/>
                </a:tc>
                <a:tc>
                  <a:txBody>
                    <a:bodyPr/>
                    <a:lstStyle/>
                    <a:p>
                      <a:r>
                        <a:rPr lang="en-US" dirty="0" smtClean="0"/>
                        <a:t>root</a:t>
                      </a:r>
                      <a:endParaRPr lang="en-US" dirty="0"/>
                    </a:p>
                  </a:txBody>
                  <a:tcPr marL="72319" marR="72319"/>
                </a:tc>
                <a:tc>
                  <a:txBody>
                    <a:bodyPr/>
                    <a:lstStyle/>
                    <a:p>
                      <a:r>
                        <a:rPr lang="en-US" dirty="0" smtClean="0"/>
                        <a:t>definition</a:t>
                      </a:r>
                      <a:endParaRPr lang="en-US" dirty="0"/>
                    </a:p>
                  </a:txBody>
                  <a:tcPr marL="72319" marR="72319"/>
                </a:tc>
                <a:tc>
                  <a:txBody>
                    <a:bodyPr/>
                    <a:lstStyle/>
                    <a:p>
                      <a:r>
                        <a:rPr lang="en-US" dirty="0" smtClean="0"/>
                        <a:t>sample</a:t>
                      </a:r>
                      <a:endParaRPr lang="en-US" dirty="0"/>
                    </a:p>
                  </a:txBody>
                  <a:tcPr marL="72319" marR="72319"/>
                </a:tc>
              </a:tr>
              <a:tr h="927420">
                <a:tc>
                  <a:txBody>
                    <a:bodyPr/>
                    <a:lstStyle/>
                    <a:p>
                      <a:endParaRPr lang="en-US" dirty="0" smtClean="0"/>
                    </a:p>
                  </a:txBody>
                  <a:tcPr marL="72319" marR="72319"/>
                </a:tc>
                <a:tc>
                  <a:txBody>
                    <a:bodyPr/>
                    <a:lstStyle/>
                    <a:p>
                      <a:endParaRPr lang="en-US" dirty="0" smtClean="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a:p>
                  </a:txBody>
                  <a:tcPr marL="72319" marR="72319"/>
                </a:tc>
              </a:tr>
            </a:tbl>
          </a:graphicData>
        </a:graphic>
      </p:graphicFrame>
      <p:sp>
        <p:nvSpPr>
          <p:cNvPr id="3" name="TextBox 2"/>
          <p:cNvSpPr txBox="1"/>
          <p:nvPr/>
        </p:nvSpPr>
        <p:spPr>
          <a:xfrm>
            <a:off x="512174" y="4238954"/>
            <a:ext cx="1228221" cy="369332"/>
          </a:xfrm>
          <a:prstGeom prst="rect">
            <a:avLst/>
          </a:prstGeom>
          <a:noFill/>
        </p:spPr>
        <p:txBody>
          <a:bodyPr wrap="none" rtlCol="0">
            <a:spAutoFit/>
          </a:bodyPr>
          <a:lstStyle/>
          <a:p>
            <a:r>
              <a:rPr lang="en-US" dirty="0" smtClean="0"/>
              <a:t>dejected</a:t>
            </a:r>
            <a:endParaRPr lang="en-US" dirty="0"/>
          </a:p>
        </p:txBody>
      </p:sp>
      <p:sp>
        <p:nvSpPr>
          <p:cNvPr id="5" name="TextBox 4"/>
          <p:cNvSpPr txBox="1"/>
          <p:nvPr/>
        </p:nvSpPr>
        <p:spPr>
          <a:xfrm>
            <a:off x="2197098" y="4172411"/>
            <a:ext cx="494046" cy="369332"/>
          </a:xfrm>
          <a:prstGeom prst="rect">
            <a:avLst/>
          </a:prstGeom>
          <a:noFill/>
        </p:spPr>
        <p:txBody>
          <a:bodyPr wrap="none" rtlCol="0">
            <a:spAutoFit/>
          </a:bodyPr>
          <a:lstStyle/>
          <a:p>
            <a:r>
              <a:rPr lang="en-US" smtClean="0"/>
              <a:t>de</a:t>
            </a:r>
            <a:endParaRPr lang="en-US" dirty="0"/>
          </a:p>
        </p:txBody>
      </p:sp>
      <p:sp>
        <p:nvSpPr>
          <p:cNvPr id="6" name="TextBox 5"/>
          <p:cNvSpPr txBox="1"/>
          <p:nvPr/>
        </p:nvSpPr>
        <p:spPr>
          <a:xfrm>
            <a:off x="4565097" y="4264745"/>
            <a:ext cx="609462" cy="369332"/>
          </a:xfrm>
          <a:prstGeom prst="rect">
            <a:avLst/>
          </a:prstGeom>
          <a:noFill/>
        </p:spPr>
        <p:txBody>
          <a:bodyPr wrap="none" rtlCol="0">
            <a:spAutoFit/>
          </a:bodyPr>
          <a:lstStyle/>
          <a:p>
            <a:r>
              <a:rPr lang="en-US" dirty="0" smtClean="0"/>
              <a:t>ject</a:t>
            </a:r>
            <a:endParaRPr lang="en-US" dirty="0"/>
          </a:p>
        </p:txBody>
      </p:sp>
      <p:sp>
        <p:nvSpPr>
          <p:cNvPr id="7" name="TextBox 6"/>
          <p:cNvSpPr txBox="1"/>
          <p:nvPr/>
        </p:nvSpPr>
        <p:spPr>
          <a:xfrm>
            <a:off x="5878285" y="3849246"/>
            <a:ext cx="1567543" cy="923330"/>
          </a:xfrm>
          <a:prstGeom prst="rect">
            <a:avLst/>
          </a:prstGeom>
          <a:noFill/>
        </p:spPr>
        <p:txBody>
          <a:bodyPr wrap="square" rtlCol="0">
            <a:spAutoFit/>
          </a:bodyPr>
          <a:lstStyle/>
          <a:p>
            <a:r>
              <a:rPr lang="en-US" dirty="0" smtClean="0"/>
              <a:t>To be thrown </a:t>
            </a:r>
          </a:p>
          <a:p>
            <a:r>
              <a:rPr lang="en-US" dirty="0" smtClean="0"/>
              <a:t>down</a:t>
            </a:r>
            <a:endParaRPr lang="en-US" dirty="0"/>
          </a:p>
        </p:txBody>
      </p:sp>
      <p:sp>
        <p:nvSpPr>
          <p:cNvPr id="8" name="TextBox 7"/>
          <p:cNvSpPr txBox="1"/>
          <p:nvPr/>
        </p:nvSpPr>
        <p:spPr>
          <a:xfrm>
            <a:off x="3459594" y="4172411"/>
            <a:ext cx="494046" cy="369332"/>
          </a:xfrm>
          <a:prstGeom prst="rect">
            <a:avLst/>
          </a:prstGeom>
          <a:noFill/>
        </p:spPr>
        <p:txBody>
          <a:bodyPr wrap="none" rtlCol="0">
            <a:spAutoFit/>
          </a:bodyPr>
          <a:lstStyle/>
          <a:p>
            <a:r>
              <a:rPr lang="en-US" dirty="0" smtClean="0"/>
              <a:t>ed</a:t>
            </a:r>
            <a:endParaRPr lang="en-US" dirty="0"/>
          </a:p>
        </p:txBody>
      </p:sp>
    </p:spTree>
    <p:extLst>
      <p:ext uri="{BB962C8B-B14F-4D97-AF65-F5344CB8AC3E}">
        <p14:creationId xmlns:p14="http://schemas.microsoft.com/office/powerpoint/2010/main" val="1981655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7" grpId="0"/>
      <p:bldP spid="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9182"/>
            <a:ext cx="8229600" cy="1143000"/>
          </a:xfrm>
        </p:spPr>
        <p:txBody>
          <a:bodyPr>
            <a:normAutofit fontScale="90000"/>
          </a:bodyPr>
          <a:lstStyle/>
          <a:p>
            <a:r>
              <a:rPr lang="en-US" b="1" i="1" dirty="0" smtClean="0"/>
              <a:t>GAME:</a:t>
            </a:r>
            <a:br>
              <a:rPr lang="en-US" b="1" i="1" dirty="0" smtClean="0"/>
            </a:br>
            <a:r>
              <a:rPr lang="en-US" b="1" i="1" u="sng" dirty="0" smtClean="0"/>
              <a:t>Majority Rules</a:t>
            </a:r>
            <a:r>
              <a:rPr lang="en-US" b="1" i="1" dirty="0" smtClean="0"/>
              <a:t> with Vocabulary</a:t>
            </a:r>
            <a:endParaRPr lang="en-US" b="1" i="1" dirty="0"/>
          </a:p>
        </p:txBody>
      </p:sp>
      <p:sp>
        <p:nvSpPr>
          <p:cNvPr id="3" name="Content Placeholder 2"/>
          <p:cNvSpPr>
            <a:spLocks noGrp="1"/>
          </p:cNvSpPr>
          <p:nvPr>
            <p:ph idx="1"/>
          </p:nvPr>
        </p:nvSpPr>
        <p:spPr>
          <a:xfrm>
            <a:off x="457200" y="2232435"/>
            <a:ext cx="7736541" cy="2398059"/>
          </a:xfrm>
        </p:spPr>
        <p:txBody>
          <a:bodyPr/>
          <a:lstStyle/>
          <a:p>
            <a:pPr marL="514350" indent="-514350">
              <a:buAutoNum type="arabicPeriod"/>
            </a:pPr>
            <a:r>
              <a:rPr lang="en-US" dirty="0" smtClean="0"/>
              <a:t>Four teams </a:t>
            </a:r>
          </a:p>
          <a:p>
            <a:pPr marL="514350" indent="-514350">
              <a:buAutoNum type="arabicPeriod"/>
            </a:pPr>
            <a:r>
              <a:rPr lang="en-US" dirty="0" smtClean="0"/>
              <a:t>1 winner </a:t>
            </a:r>
          </a:p>
          <a:p>
            <a:pPr marL="514350" indent="-514350">
              <a:buAutoNum type="arabicPeriod"/>
            </a:pPr>
            <a:r>
              <a:rPr lang="en-US" dirty="0" smtClean="0"/>
              <a:t>5 tickets</a:t>
            </a:r>
            <a:endParaRPr lang="en-US" dirty="0"/>
          </a:p>
        </p:txBody>
      </p:sp>
      <p:sp>
        <p:nvSpPr>
          <p:cNvPr id="4" name="Rectangle 3"/>
          <p:cNvSpPr/>
          <p:nvPr/>
        </p:nvSpPr>
        <p:spPr>
          <a:xfrm>
            <a:off x="824753" y="4804193"/>
            <a:ext cx="7494493" cy="646331"/>
          </a:xfrm>
          <a:prstGeom prst="rect">
            <a:avLst/>
          </a:prstGeom>
        </p:spPr>
        <p:txBody>
          <a:bodyPr wrap="square">
            <a:spAutoFit/>
          </a:bodyPr>
          <a:lstStyle/>
          <a:p>
            <a:r>
              <a:rPr lang="en-US" sz="3600" b="1" i="1" dirty="0"/>
              <a:t>Practice:  Favorite breakfast foods. </a:t>
            </a:r>
          </a:p>
        </p:txBody>
      </p:sp>
    </p:spTree>
    <p:extLst>
      <p:ext uri="{BB962C8B-B14F-4D97-AF65-F5344CB8AC3E}">
        <p14:creationId xmlns:p14="http://schemas.microsoft.com/office/powerpoint/2010/main" val="155571117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4232" y="2643881"/>
            <a:ext cx="8229600" cy="1143000"/>
          </a:xfrm>
        </p:spPr>
        <p:txBody>
          <a:bodyPr>
            <a:normAutofit fontScale="90000"/>
          </a:bodyPr>
          <a:lstStyle/>
          <a:p>
            <a:r>
              <a:rPr lang="en-US" dirty="0" smtClean="0"/>
              <a:t/>
            </a:r>
            <a:br>
              <a:rPr lang="en-US" dirty="0" smtClean="0"/>
            </a:br>
            <a:r>
              <a:rPr lang="en-US" sz="4000" b="1" dirty="0" smtClean="0"/>
              <a:t>Round 1: Things you might reject</a:t>
            </a:r>
            <a:endParaRPr lang="en-US" sz="4000" b="1" dirty="0"/>
          </a:p>
        </p:txBody>
      </p:sp>
    </p:spTree>
    <p:extLst>
      <p:ext uri="{BB962C8B-B14F-4D97-AF65-F5344CB8AC3E}">
        <p14:creationId xmlns:p14="http://schemas.microsoft.com/office/powerpoint/2010/main" val="125990785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96685" y="2641320"/>
            <a:ext cx="8229600" cy="1143000"/>
          </a:xfrm>
        </p:spPr>
        <p:txBody>
          <a:bodyPr/>
          <a:lstStyle/>
          <a:p>
            <a:r>
              <a:rPr lang="en-US" b="1" dirty="0" smtClean="0"/>
              <a:t>Round 2: Things you might eject</a:t>
            </a:r>
            <a:endParaRPr lang="en-US" b="1" dirty="0"/>
          </a:p>
        </p:txBody>
      </p:sp>
    </p:spTree>
    <p:extLst>
      <p:ext uri="{BB962C8B-B14F-4D97-AF65-F5344CB8AC3E}">
        <p14:creationId xmlns:p14="http://schemas.microsoft.com/office/powerpoint/2010/main" val="108249233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7567" y="2519657"/>
            <a:ext cx="8229600" cy="1143000"/>
          </a:xfrm>
        </p:spPr>
        <p:txBody>
          <a:bodyPr/>
          <a:lstStyle/>
          <a:p>
            <a:r>
              <a:rPr lang="en-US" b="1" dirty="0" smtClean="0"/>
              <a:t>Round 3: Things that project</a:t>
            </a:r>
            <a:endParaRPr lang="en-US" b="1" dirty="0"/>
          </a:p>
        </p:txBody>
      </p:sp>
    </p:spTree>
    <p:extLst>
      <p:ext uri="{BB962C8B-B14F-4D97-AF65-F5344CB8AC3E}">
        <p14:creationId xmlns:p14="http://schemas.microsoft.com/office/powerpoint/2010/main" val="211473422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5129" y="2619548"/>
            <a:ext cx="8229600" cy="1143000"/>
          </a:xfrm>
        </p:spPr>
        <p:txBody>
          <a:bodyPr>
            <a:normAutofit fontScale="90000"/>
          </a:bodyPr>
          <a:lstStyle/>
          <a:p>
            <a:pPr algn="ctr"/>
            <a:r>
              <a:rPr lang="en-US" dirty="0" smtClean="0"/>
              <a:t/>
            </a:r>
            <a:br>
              <a:rPr lang="en-US" dirty="0" smtClean="0"/>
            </a:br>
            <a:r>
              <a:rPr lang="en-US" sz="4000" b="1" dirty="0" smtClean="0"/>
              <a:t>Round 4: When you might feel dejected</a:t>
            </a:r>
            <a:endParaRPr lang="en-US" sz="4000" b="1" dirty="0"/>
          </a:p>
        </p:txBody>
      </p:sp>
    </p:spTree>
    <p:extLst>
      <p:ext uri="{BB962C8B-B14F-4D97-AF65-F5344CB8AC3E}">
        <p14:creationId xmlns:p14="http://schemas.microsoft.com/office/powerpoint/2010/main" val="148371130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5028" y="2830286"/>
            <a:ext cx="6508377" cy="1143000"/>
          </a:xfrm>
        </p:spPr>
        <p:txBody>
          <a:bodyPr>
            <a:normAutofit fontScale="90000"/>
          </a:bodyPr>
          <a:lstStyle/>
          <a:p>
            <a:pPr algn="ct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sz="4000" b="1" dirty="0" smtClean="0"/>
              <a:t>Round 5: Things students might interject in a classroom</a:t>
            </a:r>
            <a:endParaRPr lang="en-US" sz="4000" b="1" dirty="0"/>
          </a:p>
        </p:txBody>
      </p:sp>
    </p:spTree>
    <p:extLst>
      <p:ext uri="{BB962C8B-B14F-4D97-AF65-F5344CB8AC3E}">
        <p14:creationId xmlns:p14="http://schemas.microsoft.com/office/powerpoint/2010/main" val="15577736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349828" y="2525486"/>
            <a:ext cx="6508377" cy="1143000"/>
          </a:xfrm>
        </p:spPr>
        <p:txBody>
          <a:bodyPr>
            <a:normAutofit fontScale="90000"/>
          </a:bodyPr>
          <a:lstStyle/>
          <a:p>
            <a:pPr algn="ctr"/>
            <a:r>
              <a:rPr lang="en-US" dirty="0" smtClean="0"/>
              <a:t/>
            </a:r>
            <a:br>
              <a:rPr lang="en-US" dirty="0" smtClean="0"/>
            </a:br>
            <a:r>
              <a:rPr lang="en-US" dirty="0"/>
              <a:t/>
            </a:r>
            <a:br>
              <a:rPr lang="en-US" dirty="0"/>
            </a:br>
            <a:r>
              <a:rPr lang="en-US" dirty="0" smtClean="0"/>
              <a:t/>
            </a:r>
            <a:br>
              <a:rPr lang="en-US" dirty="0" smtClean="0"/>
            </a:br>
            <a:r>
              <a:rPr lang="en-US" sz="4000" b="1" dirty="0" smtClean="0"/>
              <a:t>Round 6: School rules you object to</a:t>
            </a:r>
            <a:endParaRPr lang="en-US" sz="4000" b="1" dirty="0"/>
          </a:p>
        </p:txBody>
      </p:sp>
    </p:spTree>
    <p:extLst>
      <p:ext uri="{BB962C8B-B14F-4D97-AF65-F5344CB8AC3E}">
        <p14:creationId xmlns:p14="http://schemas.microsoft.com/office/powerpoint/2010/main" val="36759105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3370" y="2612572"/>
            <a:ext cx="6508377" cy="1143000"/>
          </a:xfrm>
        </p:spPr>
        <p:txBody>
          <a:bodyPr>
            <a:normAutofit fontScale="90000"/>
          </a:bodyPr>
          <a:lstStyle/>
          <a:p>
            <a:pPr algn="ct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sz="4000" b="1" dirty="0" smtClean="0"/>
              <a:t>Round 7: Things teachers subject students to</a:t>
            </a:r>
            <a:endParaRPr lang="en-US" sz="4000" b="1" dirty="0"/>
          </a:p>
        </p:txBody>
      </p:sp>
    </p:spTree>
    <p:extLst>
      <p:ext uri="{BB962C8B-B14F-4D97-AF65-F5344CB8AC3E}">
        <p14:creationId xmlns:p14="http://schemas.microsoft.com/office/powerpoint/2010/main" val="19398926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a:t>
            </a:r>
            <a:r>
              <a:rPr lang="en-US" dirty="0" smtClean="0"/>
              <a:t>with LINCS</a:t>
            </a:r>
            <a:endParaRPr lang="en-US" dirty="0"/>
          </a:p>
        </p:txBody>
      </p:sp>
      <p:sp>
        <p:nvSpPr>
          <p:cNvPr id="3" name="Content Placeholder 2"/>
          <p:cNvSpPr>
            <a:spLocks noGrp="1"/>
          </p:cNvSpPr>
          <p:nvPr>
            <p:ph idx="1"/>
          </p:nvPr>
        </p:nvSpPr>
        <p:spPr>
          <a:xfrm>
            <a:off x="457200" y="2160516"/>
            <a:ext cx="8229600" cy="3965647"/>
          </a:xfrm>
        </p:spPr>
        <p:txBody>
          <a:bodyPr/>
          <a:lstStyle/>
          <a:p>
            <a:pPr marL="514350" indent="-514350">
              <a:buAutoNum type="arabicPeriod"/>
            </a:pPr>
            <a:r>
              <a:rPr lang="en-US" dirty="0" smtClean="0"/>
              <a:t>What is the story? </a:t>
            </a:r>
          </a:p>
          <a:p>
            <a:pPr marL="514350" indent="-514350">
              <a:buAutoNum type="arabicPeriod"/>
            </a:pPr>
            <a:r>
              <a:rPr lang="en-US" dirty="0" smtClean="0"/>
              <a:t>What is the reminding word?</a:t>
            </a:r>
          </a:p>
          <a:p>
            <a:pPr marL="514350" indent="-514350">
              <a:buAutoNum type="arabicPeriod"/>
            </a:pPr>
            <a:r>
              <a:rPr lang="en-US" dirty="0" smtClean="0"/>
              <a:t>What is the word? </a:t>
            </a:r>
          </a:p>
          <a:p>
            <a:pPr marL="514350" indent="-514350">
              <a:buAutoNum type="arabicPeriod"/>
            </a:pPr>
            <a:r>
              <a:rPr lang="en-US" dirty="0" smtClean="0"/>
              <a:t>What is the definition?</a:t>
            </a:r>
            <a:endParaRPr lang="en-US" dirty="0"/>
          </a:p>
        </p:txBody>
      </p:sp>
    </p:spTree>
    <p:extLst>
      <p:ext uri="{BB962C8B-B14F-4D97-AF65-F5344CB8AC3E}">
        <p14:creationId xmlns:p14="http://schemas.microsoft.com/office/powerpoint/2010/main" val="150933731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6285" y="2481943"/>
            <a:ext cx="6508377" cy="1143000"/>
          </a:xfrm>
        </p:spPr>
        <p:txBody>
          <a:bodyPr>
            <a:normAutofit fontScale="90000"/>
          </a:bodyPr>
          <a:lstStyle/>
          <a:p>
            <a:pPr algn="ct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sz="4000" b="1" dirty="0" smtClean="0"/>
              <a:t>Round 8: Good things doctors inject you with</a:t>
            </a:r>
            <a:endParaRPr lang="en-US" sz="4000" b="1" dirty="0"/>
          </a:p>
        </p:txBody>
      </p:sp>
    </p:spTree>
    <p:extLst>
      <p:ext uri="{BB962C8B-B14F-4D97-AF65-F5344CB8AC3E}">
        <p14:creationId xmlns:p14="http://schemas.microsoft.com/office/powerpoint/2010/main" val="6784179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063" y="316561"/>
            <a:ext cx="7770813" cy="1429871"/>
          </a:xfrm>
        </p:spPr>
        <p:txBody>
          <a:bodyPr>
            <a:noAutofit/>
          </a:bodyPr>
          <a:lstStyle/>
          <a:p>
            <a:r>
              <a:rPr lang="en-US" sz="4000" dirty="0" smtClean="0"/>
              <a:t/>
            </a:r>
            <a:br>
              <a:rPr lang="en-US" sz="4000" dirty="0" smtClean="0"/>
            </a:br>
            <a:r>
              <a:rPr lang="en-US" dirty="0" smtClean="0"/>
              <a:t>LINCS  </a:t>
            </a:r>
            <a:br>
              <a:rPr lang="en-US" dirty="0" smtClean="0"/>
            </a:br>
            <a:endParaRPr lang="en-US" dirty="0"/>
          </a:p>
        </p:txBody>
      </p:sp>
      <p:pic>
        <p:nvPicPr>
          <p:cNvPr id="4" name="Content Placeholder 3" descr="Screen Shot 2014-07-24 at 12.57.49 PM.png"/>
          <p:cNvPicPr>
            <a:picLocks noGrp="1" noChangeAspect="1"/>
          </p:cNvPicPr>
          <p:nvPr>
            <p:ph idx="1"/>
          </p:nvPr>
        </p:nvPicPr>
        <p:blipFill>
          <a:blip r:embed="rId2">
            <a:extLst>
              <a:ext uri="{28A0092B-C50C-407E-A947-70E740481C1C}">
                <a14:useLocalDpi xmlns:a14="http://schemas.microsoft.com/office/drawing/2010/main" val="0"/>
              </a:ext>
            </a:extLst>
          </a:blip>
          <a:srcRect t="-45405" b="-45405"/>
          <a:stretch>
            <a:fillRect/>
          </a:stretch>
        </p:blipFill>
        <p:spPr>
          <a:xfrm>
            <a:off x="680063" y="1427517"/>
            <a:ext cx="7770813" cy="4355943"/>
          </a:xfrm>
        </p:spPr>
      </p:pic>
      <p:sp>
        <p:nvSpPr>
          <p:cNvPr id="3" name="TextBox 2"/>
          <p:cNvSpPr txBox="1"/>
          <p:nvPr/>
        </p:nvSpPr>
        <p:spPr>
          <a:xfrm>
            <a:off x="1334195" y="2863642"/>
            <a:ext cx="657502" cy="461665"/>
          </a:xfrm>
          <a:prstGeom prst="rect">
            <a:avLst/>
          </a:prstGeom>
          <a:noFill/>
        </p:spPr>
        <p:txBody>
          <a:bodyPr wrap="none" rtlCol="0">
            <a:spAutoFit/>
          </a:bodyPr>
          <a:lstStyle/>
          <a:p>
            <a:r>
              <a:rPr lang="en-US" sz="2400" dirty="0" smtClean="0"/>
              <a:t>ject</a:t>
            </a:r>
            <a:endParaRPr lang="en-US" sz="2400" dirty="0"/>
          </a:p>
        </p:txBody>
      </p:sp>
      <p:sp>
        <p:nvSpPr>
          <p:cNvPr id="5" name="TextBox 4"/>
          <p:cNvSpPr txBox="1"/>
          <p:nvPr/>
        </p:nvSpPr>
        <p:spPr>
          <a:xfrm>
            <a:off x="1334195" y="3737977"/>
            <a:ext cx="951000" cy="461665"/>
          </a:xfrm>
          <a:prstGeom prst="rect">
            <a:avLst/>
          </a:prstGeom>
          <a:noFill/>
        </p:spPr>
        <p:txBody>
          <a:bodyPr wrap="square" rtlCol="0">
            <a:spAutoFit/>
          </a:bodyPr>
          <a:lstStyle/>
          <a:p>
            <a:r>
              <a:rPr lang="en-US" sz="2400" dirty="0" smtClean="0">
                <a:solidFill>
                  <a:srgbClr val="000000"/>
                </a:solidFill>
              </a:rPr>
              <a:t>jerk</a:t>
            </a:r>
            <a:r>
              <a:rPr lang="en-US" dirty="0" smtClean="0">
                <a:solidFill>
                  <a:srgbClr val="000000"/>
                </a:solidFill>
              </a:rPr>
              <a:t>  </a:t>
            </a:r>
            <a:endParaRPr lang="en-US" dirty="0">
              <a:solidFill>
                <a:srgbClr val="000000"/>
              </a:solidFill>
            </a:endParaRPr>
          </a:p>
        </p:txBody>
      </p:sp>
      <p:sp>
        <p:nvSpPr>
          <p:cNvPr id="6" name="TextBox 5"/>
          <p:cNvSpPr txBox="1"/>
          <p:nvPr/>
        </p:nvSpPr>
        <p:spPr>
          <a:xfrm>
            <a:off x="6951328" y="3143824"/>
            <a:ext cx="1076066" cy="461665"/>
          </a:xfrm>
          <a:prstGeom prst="rect">
            <a:avLst/>
          </a:prstGeom>
          <a:noFill/>
        </p:spPr>
        <p:txBody>
          <a:bodyPr wrap="square" rtlCol="0">
            <a:spAutoFit/>
          </a:bodyPr>
          <a:lstStyle/>
          <a:p>
            <a:r>
              <a:rPr lang="en-US" sz="2400" dirty="0" smtClean="0">
                <a:solidFill>
                  <a:srgbClr val="000000"/>
                </a:solidFill>
              </a:rPr>
              <a:t>throw</a:t>
            </a:r>
          </a:p>
        </p:txBody>
      </p:sp>
      <p:sp>
        <p:nvSpPr>
          <p:cNvPr id="7" name="TextBox 6"/>
          <p:cNvSpPr txBox="1"/>
          <p:nvPr/>
        </p:nvSpPr>
        <p:spPr>
          <a:xfrm>
            <a:off x="2753608" y="2505621"/>
            <a:ext cx="2027011" cy="1938992"/>
          </a:xfrm>
          <a:prstGeom prst="rect">
            <a:avLst/>
          </a:prstGeom>
          <a:noFill/>
        </p:spPr>
        <p:txBody>
          <a:bodyPr wrap="square" rtlCol="0">
            <a:spAutoFit/>
          </a:bodyPr>
          <a:lstStyle/>
          <a:p>
            <a:endParaRPr lang="en-US" sz="2400" dirty="0" smtClean="0">
              <a:solidFill>
                <a:srgbClr val="000000"/>
              </a:solidFill>
            </a:endParaRPr>
          </a:p>
          <a:p>
            <a:r>
              <a:rPr lang="en-US" sz="2400" dirty="0" smtClean="0">
                <a:solidFill>
                  <a:srgbClr val="000000"/>
                </a:solidFill>
              </a:rPr>
              <a:t>Don’t be a </a:t>
            </a:r>
            <a:r>
              <a:rPr lang="en-US" sz="2400" b="1" u="sng" dirty="0" smtClean="0">
                <a:solidFill>
                  <a:srgbClr val="000000"/>
                </a:solidFill>
              </a:rPr>
              <a:t>jerk- throw</a:t>
            </a:r>
            <a:r>
              <a:rPr lang="en-US" sz="2400" dirty="0" smtClean="0">
                <a:solidFill>
                  <a:srgbClr val="000000"/>
                </a:solidFill>
              </a:rPr>
              <a:t> your trash in the garbage!</a:t>
            </a:r>
            <a:endParaRPr lang="en-US" sz="2400" dirty="0">
              <a:solidFill>
                <a:srgbClr val="000000"/>
              </a:solidFill>
            </a:endParaRPr>
          </a:p>
        </p:txBody>
      </p:sp>
      <p:pic>
        <p:nvPicPr>
          <p:cNvPr id="11" name="Picture 10"/>
          <p:cNvPicPr>
            <a:picLocks noChangeAspect="1"/>
          </p:cNvPicPr>
          <p:nvPr/>
        </p:nvPicPr>
        <p:blipFill>
          <a:blip r:embed="rId3"/>
          <a:stretch>
            <a:fillRect/>
          </a:stretch>
        </p:blipFill>
        <p:spPr>
          <a:xfrm>
            <a:off x="4900765" y="3009900"/>
            <a:ext cx="1562577" cy="2773560"/>
          </a:xfrm>
          <a:prstGeom prst="rect">
            <a:avLst/>
          </a:prstGeom>
        </p:spPr>
      </p:pic>
    </p:spTree>
    <p:extLst>
      <p:ext uri="{BB962C8B-B14F-4D97-AF65-F5344CB8AC3E}">
        <p14:creationId xmlns:p14="http://schemas.microsoft.com/office/powerpoint/2010/main" val="1338661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079026" y="492885"/>
            <a:ext cx="5773270" cy="6365115"/>
          </a:xfrm>
        </p:spPr>
      </p:pic>
    </p:spTree>
    <p:extLst>
      <p:ext uri="{BB962C8B-B14F-4D97-AF65-F5344CB8AC3E}">
        <p14:creationId xmlns:p14="http://schemas.microsoft.com/office/powerpoint/2010/main" val="4586096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 </a:t>
            </a:r>
            <a:r>
              <a:rPr lang="en-US" dirty="0"/>
              <a:t> </a:t>
            </a:r>
            <a:br>
              <a:rPr lang="en-US" dirty="0"/>
            </a:br>
            <a:r>
              <a:rPr lang="en-US" dirty="0"/>
              <a:t/>
            </a:r>
            <a:br>
              <a:rPr lang="en-US" dirty="0"/>
            </a:br>
            <a:r>
              <a:rPr lang="en-US" dirty="0"/>
              <a:t/>
            </a:r>
            <a:br>
              <a:rPr lang="en-US" dirty="0"/>
            </a:br>
            <a:endParaRPr lang="en-US" dirty="0"/>
          </a:p>
        </p:txBody>
      </p:sp>
      <p:sp>
        <p:nvSpPr>
          <p:cNvPr id="3" name="Content Placeholder 2"/>
          <p:cNvSpPr>
            <a:spLocks noGrp="1"/>
          </p:cNvSpPr>
          <p:nvPr>
            <p:ph idx="1"/>
          </p:nvPr>
        </p:nvSpPr>
        <p:spPr>
          <a:xfrm>
            <a:off x="256905" y="3418114"/>
            <a:ext cx="8887095" cy="3335352"/>
          </a:xfrm>
        </p:spPr>
        <p:txBody>
          <a:bodyPr>
            <a:normAutofit fontScale="40000" lnSpcReduction="20000"/>
          </a:bodyPr>
          <a:lstStyle/>
          <a:p>
            <a:pPr marL="514350" indent="-514350">
              <a:buAutoNum type="alphaLcPeriod"/>
            </a:pPr>
            <a:endParaRPr lang="en-US" dirty="0" smtClean="0"/>
          </a:p>
          <a:p>
            <a:pPr marL="514350" indent="-514350">
              <a:buAutoNum type="alphaLcPeriod"/>
            </a:pPr>
            <a:endParaRPr lang="en-US" dirty="0"/>
          </a:p>
          <a:p>
            <a:pPr marL="514350" indent="-514350">
              <a:buAutoNum type="alphaLcPeriod"/>
            </a:pPr>
            <a:endParaRPr lang="en-US" dirty="0" smtClean="0"/>
          </a:p>
          <a:p>
            <a:pPr marL="514350" indent="-514350">
              <a:buAutoNum type="alphaLcPeriod"/>
            </a:pPr>
            <a:endParaRPr lang="en-US" dirty="0"/>
          </a:p>
          <a:p>
            <a:pPr marL="514350" indent="-514350">
              <a:buAutoNum type="alphaLcPeriod"/>
            </a:pPr>
            <a:r>
              <a:rPr lang="en-US" sz="7000" dirty="0" smtClean="0"/>
              <a:t>Do you recognize the root? (whiteboard)</a:t>
            </a:r>
          </a:p>
          <a:p>
            <a:pPr marL="514350" indent="-514350">
              <a:buAutoNum type="alphaLcPeriod"/>
            </a:pPr>
            <a:r>
              <a:rPr lang="en-US" sz="7000" dirty="0" smtClean="0"/>
              <a:t>Try out the meaning of the root in the sentence.</a:t>
            </a:r>
          </a:p>
          <a:p>
            <a:pPr marL="514350" indent="-514350">
              <a:buAutoNum type="alphaLcPeriod"/>
            </a:pPr>
            <a:r>
              <a:rPr lang="en-US" sz="7000" dirty="0" smtClean="0"/>
              <a:t>What do you think the word means? </a:t>
            </a:r>
          </a:p>
          <a:p>
            <a:pPr marL="514350" indent="-514350">
              <a:buAutoNum type="arabicPeriod"/>
            </a:pPr>
            <a:endParaRPr lang="en-US" sz="2500" dirty="0"/>
          </a:p>
        </p:txBody>
      </p:sp>
      <p:sp>
        <p:nvSpPr>
          <p:cNvPr id="4" name="Rectangle 3"/>
          <p:cNvSpPr/>
          <p:nvPr/>
        </p:nvSpPr>
        <p:spPr>
          <a:xfrm>
            <a:off x="42901" y="802013"/>
            <a:ext cx="7336971" cy="2616101"/>
          </a:xfrm>
          <a:prstGeom prst="rect">
            <a:avLst/>
          </a:prstGeom>
        </p:spPr>
        <p:txBody>
          <a:bodyPr wrap="square">
            <a:spAutoFit/>
          </a:bodyPr>
          <a:lstStyle/>
          <a:p>
            <a:pPr marL="406400" indent="-406400"/>
            <a:r>
              <a:rPr lang="en-US" sz="3600" dirty="0"/>
              <a:t>	</a:t>
            </a:r>
            <a:r>
              <a:rPr lang="en-US" sz="3200" dirty="0" smtClean="0">
                <a:solidFill>
                  <a:srgbClr val="002060"/>
                </a:solidFill>
              </a:rPr>
              <a:t>1. The </a:t>
            </a:r>
            <a:r>
              <a:rPr lang="en-US" sz="3200" dirty="0">
                <a:solidFill>
                  <a:srgbClr val="002060"/>
                </a:solidFill>
              </a:rPr>
              <a:t>vending </a:t>
            </a:r>
            <a:r>
              <a:rPr lang="en-US" sz="3200" dirty="0" smtClean="0">
                <a:solidFill>
                  <a:srgbClr val="002060"/>
                </a:solidFill>
              </a:rPr>
              <a:t>machine rejected </a:t>
            </a:r>
            <a:r>
              <a:rPr lang="en-US" sz="3200" dirty="0">
                <a:solidFill>
                  <a:srgbClr val="002060"/>
                </a:solidFill>
              </a:rPr>
              <a:t>my dollar because it was torn</a:t>
            </a:r>
            <a:r>
              <a:rPr lang="en-US" sz="3200" dirty="0" smtClean="0">
                <a:solidFill>
                  <a:srgbClr val="002060"/>
                </a:solidFill>
              </a:rPr>
              <a:t>.</a:t>
            </a:r>
          </a:p>
          <a:p>
            <a:pPr marL="406400" indent="-406400"/>
            <a:endParaRPr lang="en-US" sz="3200" dirty="0">
              <a:solidFill>
                <a:srgbClr val="002060"/>
              </a:solidFill>
            </a:endParaRPr>
          </a:p>
          <a:p>
            <a:pPr marL="406400" indent="-406400"/>
            <a:r>
              <a:rPr lang="en-US" sz="3200" dirty="0" smtClean="0">
                <a:solidFill>
                  <a:srgbClr val="002060"/>
                </a:solidFill>
              </a:rPr>
              <a:t>	2. Romantic </a:t>
            </a:r>
            <a:r>
              <a:rPr lang="en-US" sz="3200" dirty="0">
                <a:solidFill>
                  <a:srgbClr val="002060"/>
                </a:solidFill>
              </a:rPr>
              <a:t>rejection can be painful and </a:t>
            </a:r>
            <a:r>
              <a:rPr lang="en-US" sz="3200" dirty="0" smtClean="0">
                <a:solidFill>
                  <a:srgbClr val="002060"/>
                </a:solidFill>
              </a:rPr>
              <a:t>embarrassing. </a:t>
            </a:r>
            <a:endParaRPr lang="en-US" sz="3200" dirty="0">
              <a:solidFill>
                <a:srgbClr val="002060"/>
              </a:solidFill>
            </a:endParaRPr>
          </a:p>
        </p:txBody>
      </p:sp>
    </p:spTree>
    <p:extLst>
      <p:ext uri="{BB962C8B-B14F-4D97-AF65-F5344CB8AC3E}">
        <p14:creationId xmlns:p14="http://schemas.microsoft.com/office/powerpoint/2010/main" val="1015591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 it to your personal dictionary</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63604064"/>
              </p:ext>
            </p:extLst>
          </p:nvPr>
        </p:nvGraphicFramePr>
        <p:xfrm>
          <a:off x="457199" y="3361266"/>
          <a:ext cx="8094132" cy="1464734"/>
        </p:xfrm>
        <a:graphic>
          <a:graphicData uri="http://schemas.openxmlformats.org/drawingml/2006/table">
            <a:tbl>
              <a:tblPr firstRow="1" bandRow="1">
                <a:tableStyleId>{5C22544A-7EE6-4342-B048-85BDC9FD1C3A}</a:tableStyleId>
              </a:tblPr>
              <a:tblGrid>
                <a:gridCol w="1349022"/>
                <a:gridCol w="1349022"/>
                <a:gridCol w="1349022"/>
                <a:gridCol w="1349022"/>
                <a:gridCol w="1349022"/>
                <a:gridCol w="1349022"/>
              </a:tblGrid>
              <a:tr h="537314">
                <a:tc>
                  <a:txBody>
                    <a:bodyPr/>
                    <a:lstStyle/>
                    <a:p>
                      <a:r>
                        <a:rPr lang="en-US" dirty="0" smtClean="0"/>
                        <a:t>word</a:t>
                      </a:r>
                      <a:endParaRPr lang="en-US" dirty="0"/>
                    </a:p>
                  </a:txBody>
                  <a:tcPr marL="72319" marR="72319"/>
                </a:tc>
                <a:tc>
                  <a:txBody>
                    <a:bodyPr/>
                    <a:lstStyle/>
                    <a:p>
                      <a:r>
                        <a:rPr lang="en-US" dirty="0" smtClean="0"/>
                        <a:t>prefix</a:t>
                      </a:r>
                      <a:endParaRPr lang="en-US" dirty="0"/>
                    </a:p>
                  </a:txBody>
                  <a:tcPr marL="72319" marR="72319"/>
                </a:tc>
                <a:tc>
                  <a:txBody>
                    <a:bodyPr/>
                    <a:lstStyle/>
                    <a:p>
                      <a:r>
                        <a:rPr lang="en-US" dirty="0" smtClean="0"/>
                        <a:t>suffix</a:t>
                      </a:r>
                      <a:endParaRPr lang="en-US" dirty="0"/>
                    </a:p>
                  </a:txBody>
                  <a:tcPr marL="72319" marR="72319"/>
                </a:tc>
                <a:tc>
                  <a:txBody>
                    <a:bodyPr/>
                    <a:lstStyle/>
                    <a:p>
                      <a:r>
                        <a:rPr lang="en-US" dirty="0" smtClean="0"/>
                        <a:t>root</a:t>
                      </a:r>
                      <a:endParaRPr lang="en-US" dirty="0"/>
                    </a:p>
                  </a:txBody>
                  <a:tcPr marL="72319" marR="72319"/>
                </a:tc>
                <a:tc>
                  <a:txBody>
                    <a:bodyPr/>
                    <a:lstStyle/>
                    <a:p>
                      <a:r>
                        <a:rPr lang="en-US" dirty="0" smtClean="0"/>
                        <a:t>definition</a:t>
                      </a:r>
                      <a:endParaRPr lang="en-US" dirty="0"/>
                    </a:p>
                  </a:txBody>
                  <a:tcPr marL="72319" marR="72319"/>
                </a:tc>
                <a:tc>
                  <a:txBody>
                    <a:bodyPr/>
                    <a:lstStyle/>
                    <a:p>
                      <a:r>
                        <a:rPr lang="en-US" dirty="0" smtClean="0"/>
                        <a:t>sample</a:t>
                      </a:r>
                      <a:endParaRPr lang="en-US" dirty="0"/>
                    </a:p>
                  </a:txBody>
                  <a:tcPr marL="72319" marR="72319"/>
                </a:tc>
              </a:tr>
              <a:tr h="927420">
                <a:tc>
                  <a:txBody>
                    <a:bodyPr/>
                    <a:lstStyle/>
                    <a:p>
                      <a:endParaRPr lang="en-US" dirty="0" smtClean="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a:p>
                  </a:txBody>
                  <a:tcPr marL="72319" marR="72319"/>
                </a:tc>
              </a:tr>
            </a:tbl>
          </a:graphicData>
        </a:graphic>
      </p:graphicFrame>
      <p:sp>
        <p:nvSpPr>
          <p:cNvPr id="3" name="TextBox 2"/>
          <p:cNvSpPr txBox="1"/>
          <p:nvPr/>
        </p:nvSpPr>
        <p:spPr>
          <a:xfrm>
            <a:off x="717577" y="4238954"/>
            <a:ext cx="829073" cy="369332"/>
          </a:xfrm>
          <a:prstGeom prst="rect">
            <a:avLst/>
          </a:prstGeom>
          <a:noFill/>
        </p:spPr>
        <p:txBody>
          <a:bodyPr wrap="none" rtlCol="0">
            <a:spAutoFit/>
          </a:bodyPr>
          <a:lstStyle/>
          <a:p>
            <a:r>
              <a:rPr lang="en-US" dirty="0" smtClean="0"/>
              <a:t>reject</a:t>
            </a:r>
            <a:endParaRPr lang="en-US" dirty="0"/>
          </a:p>
        </p:txBody>
      </p:sp>
      <p:sp>
        <p:nvSpPr>
          <p:cNvPr id="5" name="TextBox 4"/>
          <p:cNvSpPr txBox="1"/>
          <p:nvPr/>
        </p:nvSpPr>
        <p:spPr>
          <a:xfrm>
            <a:off x="2002972" y="4238954"/>
            <a:ext cx="404278" cy="369332"/>
          </a:xfrm>
          <a:prstGeom prst="rect">
            <a:avLst/>
          </a:prstGeom>
          <a:noFill/>
        </p:spPr>
        <p:txBody>
          <a:bodyPr wrap="none" rtlCol="0">
            <a:spAutoFit/>
          </a:bodyPr>
          <a:lstStyle/>
          <a:p>
            <a:r>
              <a:rPr lang="en-US" dirty="0" smtClean="0"/>
              <a:t>re</a:t>
            </a:r>
            <a:endParaRPr lang="en-US" dirty="0"/>
          </a:p>
        </p:txBody>
      </p:sp>
      <p:sp>
        <p:nvSpPr>
          <p:cNvPr id="6" name="TextBox 5"/>
          <p:cNvSpPr txBox="1"/>
          <p:nvPr/>
        </p:nvSpPr>
        <p:spPr>
          <a:xfrm>
            <a:off x="4565097" y="4264745"/>
            <a:ext cx="609462" cy="369332"/>
          </a:xfrm>
          <a:prstGeom prst="rect">
            <a:avLst/>
          </a:prstGeom>
          <a:noFill/>
        </p:spPr>
        <p:txBody>
          <a:bodyPr wrap="none" rtlCol="0">
            <a:spAutoFit/>
          </a:bodyPr>
          <a:lstStyle/>
          <a:p>
            <a:r>
              <a:rPr lang="en-US" dirty="0" smtClean="0"/>
              <a:t>ject</a:t>
            </a:r>
            <a:endParaRPr lang="en-US" dirty="0"/>
          </a:p>
        </p:txBody>
      </p:sp>
      <p:sp>
        <p:nvSpPr>
          <p:cNvPr id="7" name="TextBox 6"/>
          <p:cNvSpPr txBox="1"/>
          <p:nvPr/>
        </p:nvSpPr>
        <p:spPr>
          <a:xfrm>
            <a:off x="6117771" y="4093633"/>
            <a:ext cx="1109599" cy="646331"/>
          </a:xfrm>
          <a:prstGeom prst="rect">
            <a:avLst/>
          </a:prstGeom>
          <a:noFill/>
        </p:spPr>
        <p:txBody>
          <a:bodyPr wrap="none" rtlCol="0">
            <a:spAutoFit/>
          </a:bodyPr>
          <a:lstStyle/>
          <a:p>
            <a:r>
              <a:rPr lang="en-US" dirty="0"/>
              <a:t>t</a:t>
            </a:r>
            <a:r>
              <a:rPr lang="en-US" dirty="0" smtClean="0"/>
              <a:t>o throw</a:t>
            </a:r>
          </a:p>
          <a:p>
            <a:r>
              <a:rPr lang="en-US" dirty="0" smtClean="0"/>
              <a:t>back </a:t>
            </a:r>
            <a:endParaRPr lang="en-US" dirty="0"/>
          </a:p>
        </p:txBody>
      </p:sp>
    </p:spTree>
    <p:extLst>
      <p:ext uri="{BB962C8B-B14F-4D97-AF65-F5344CB8AC3E}">
        <p14:creationId xmlns:p14="http://schemas.microsoft.com/office/powerpoint/2010/main" val="1383677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605" y="2031230"/>
            <a:ext cx="6604000" cy="1735227"/>
          </a:xfrm>
        </p:spPr>
        <p:txBody>
          <a:bodyPr>
            <a:normAutofit fontScale="90000"/>
          </a:bodyPr>
          <a:lstStyle/>
          <a:p>
            <a:r>
              <a:rPr lang="en-US" dirty="0" smtClean="0">
                <a:solidFill>
                  <a:srgbClr val="002060"/>
                </a:solidFill>
              </a:rPr>
              <a:t>1. The </a:t>
            </a:r>
            <a:r>
              <a:rPr lang="en-US" dirty="0">
                <a:solidFill>
                  <a:srgbClr val="002060"/>
                </a:solidFill>
              </a:rPr>
              <a:t>drug is injected directly into the base of the spine</a:t>
            </a:r>
            <a:r>
              <a:rPr lang="en-US" dirty="0" smtClean="0">
                <a:solidFill>
                  <a:srgbClr val="002060"/>
                </a:solidFill>
              </a:rPr>
              <a:t>.</a:t>
            </a:r>
            <a:br>
              <a:rPr lang="en-US" dirty="0" smtClean="0">
                <a:solidFill>
                  <a:srgbClr val="002060"/>
                </a:solidFill>
              </a:rPr>
            </a:br>
            <a:r>
              <a:rPr lang="en-US" dirty="0" smtClean="0">
                <a:solidFill>
                  <a:srgbClr val="002060"/>
                </a:solidFill>
              </a:rPr>
              <a:t/>
            </a:r>
            <a:br>
              <a:rPr lang="en-US" dirty="0" smtClean="0">
                <a:solidFill>
                  <a:srgbClr val="002060"/>
                </a:solidFill>
              </a:rPr>
            </a:br>
            <a:r>
              <a:rPr lang="en-US" dirty="0" smtClean="0">
                <a:solidFill>
                  <a:srgbClr val="002060"/>
                </a:solidFill>
              </a:rPr>
              <a:t>2. </a:t>
            </a:r>
            <a:r>
              <a:rPr lang="en-US" dirty="0">
                <a:solidFill>
                  <a:srgbClr val="002060"/>
                </a:solidFill>
              </a:rPr>
              <a:t>Traditional handbag makers are injecting more fun into their designs.</a:t>
            </a:r>
            <a:br>
              <a:rPr lang="en-US" dirty="0">
                <a:solidFill>
                  <a:srgbClr val="002060"/>
                </a:solidFill>
              </a:rPr>
            </a:br>
            <a:endParaRPr lang="en-US" b="1" dirty="0">
              <a:solidFill>
                <a:srgbClr val="002060"/>
              </a:solidFill>
            </a:endParaRPr>
          </a:p>
        </p:txBody>
      </p:sp>
      <p:sp>
        <p:nvSpPr>
          <p:cNvPr id="3" name="Content Placeholder 2"/>
          <p:cNvSpPr>
            <a:spLocks noGrp="1"/>
          </p:cNvSpPr>
          <p:nvPr>
            <p:ph idx="1"/>
          </p:nvPr>
        </p:nvSpPr>
        <p:spPr>
          <a:xfrm>
            <a:off x="457200" y="3574831"/>
            <a:ext cx="8582296" cy="2978014"/>
          </a:xfrm>
        </p:spPr>
        <p:txBody>
          <a:bodyPr>
            <a:normAutofit fontScale="55000" lnSpcReduction="20000"/>
          </a:bodyPr>
          <a:lstStyle/>
          <a:p>
            <a:pPr marL="514350" indent="-514350">
              <a:buAutoNum type="alphaLcPeriod"/>
            </a:pPr>
            <a:endParaRPr lang="en-US" dirty="0" smtClean="0"/>
          </a:p>
          <a:p>
            <a:pPr marL="0" indent="0">
              <a:buNone/>
            </a:pPr>
            <a:endParaRPr lang="en-US" dirty="0"/>
          </a:p>
          <a:p>
            <a:pPr marL="514350" indent="-514350">
              <a:buAutoNum type="alphaLcPeriod"/>
            </a:pPr>
            <a:r>
              <a:rPr lang="en-US" sz="5100" dirty="0" smtClean="0"/>
              <a:t>Do you recognize the root? (whiteboard)</a:t>
            </a:r>
          </a:p>
          <a:p>
            <a:pPr marL="514350" indent="-514350">
              <a:buAutoNum type="alphaLcPeriod"/>
            </a:pPr>
            <a:r>
              <a:rPr lang="en-US" sz="5100" dirty="0" smtClean="0"/>
              <a:t>Try out the meaning of the root in the sentence.</a:t>
            </a:r>
          </a:p>
          <a:p>
            <a:pPr marL="514350" indent="-514350">
              <a:buAutoNum type="alphaLcPeriod"/>
            </a:pPr>
            <a:r>
              <a:rPr lang="en-US" sz="5100" dirty="0" smtClean="0"/>
              <a:t>What do you think the word means? </a:t>
            </a:r>
          </a:p>
          <a:p>
            <a:pPr marL="514350" indent="-514350">
              <a:buAutoNum type="arabicPeriod"/>
            </a:pPr>
            <a:endParaRPr lang="en-US" dirty="0"/>
          </a:p>
        </p:txBody>
      </p:sp>
      <p:sp>
        <p:nvSpPr>
          <p:cNvPr id="4" name="Rectangle 3"/>
          <p:cNvSpPr/>
          <p:nvPr/>
        </p:nvSpPr>
        <p:spPr>
          <a:xfrm>
            <a:off x="457200" y="245973"/>
            <a:ext cx="8030094" cy="646331"/>
          </a:xfrm>
          <a:prstGeom prst="rect">
            <a:avLst/>
          </a:prstGeom>
        </p:spPr>
        <p:txBody>
          <a:bodyPr wrap="square">
            <a:spAutoFit/>
          </a:bodyPr>
          <a:lstStyle/>
          <a:p>
            <a:pPr algn="ctr"/>
            <a:endParaRPr lang="en-US" sz="3600" b="1" i="1" dirty="0">
              <a:solidFill>
                <a:srgbClr val="002060"/>
              </a:solidFill>
            </a:endParaRPr>
          </a:p>
        </p:txBody>
      </p:sp>
    </p:spTree>
    <p:extLst>
      <p:ext uri="{BB962C8B-B14F-4D97-AF65-F5344CB8AC3E}">
        <p14:creationId xmlns:p14="http://schemas.microsoft.com/office/powerpoint/2010/main" val="1769043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 it to your personal dictionary</a:t>
            </a:r>
            <a:endParaRPr lang="en-US" dirty="0"/>
          </a:p>
        </p:txBody>
      </p:sp>
      <p:graphicFrame>
        <p:nvGraphicFramePr>
          <p:cNvPr id="4" name="Content Placeholder 3"/>
          <p:cNvGraphicFramePr>
            <a:graphicFrameLocks noGrp="1"/>
          </p:cNvGraphicFramePr>
          <p:nvPr>
            <p:ph idx="1"/>
            <p:extLst/>
          </p:nvPr>
        </p:nvGraphicFramePr>
        <p:xfrm>
          <a:off x="457199" y="3361266"/>
          <a:ext cx="8094132" cy="1464734"/>
        </p:xfrm>
        <a:graphic>
          <a:graphicData uri="http://schemas.openxmlformats.org/drawingml/2006/table">
            <a:tbl>
              <a:tblPr firstRow="1" bandRow="1">
                <a:tableStyleId>{5C22544A-7EE6-4342-B048-85BDC9FD1C3A}</a:tableStyleId>
              </a:tblPr>
              <a:tblGrid>
                <a:gridCol w="1349022"/>
                <a:gridCol w="1349022"/>
                <a:gridCol w="1349022"/>
                <a:gridCol w="1349022"/>
                <a:gridCol w="1349022"/>
                <a:gridCol w="1349022"/>
              </a:tblGrid>
              <a:tr h="537314">
                <a:tc>
                  <a:txBody>
                    <a:bodyPr/>
                    <a:lstStyle/>
                    <a:p>
                      <a:r>
                        <a:rPr lang="en-US" dirty="0" smtClean="0"/>
                        <a:t>word</a:t>
                      </a:r>
                      <a:endParaRPr lang="en-US" dirty="0"/>
                    </a:p>
                  </a:txBody>
                  <a:tcPr marL="72319" marR="72319"/>
                </a:tc>
                <a:tc>
                  <a:txBody>
                    <a:bodyPr/>
                    <a:lstStyle/>
                    <a:p>
                      <a:r>
                        <a:rPr lang="en-US" dirty="0" smtClean="0"/>
                        <a:t>prefix</a:t>
                      </a:r>
                      <a:endParaRPr lang="en-US" dirty="0"/>
                    </a:p>
                  </a:txBody>
                  <a:tcPr marL="72319" marR="72319"/>
                </a:tc>
                <a:tc>
                  <a:txBody>
                    <a:bodyPr/>
                    <a:lstStyle/>
                    <a:p>
                      <a:r>
                        <a:rPr lang="en-US" dirty="0" smtClean="0"/>
                        <a:t>suffix</a:t>
                      </a:r>
                      <a:endParaRPr lang="en-US" dirty="0"/>
                    </a:p>
                  </a:txBody>
                  <a:tcPr marL="72319" marR="72319"/>
                </a:tc>
                <a:tc>
                  <a:txBody>
                    <a:bodyPr/>
                    <a:lstStyle/>
                    <a:p>
                      <a:r>
                        <a:rPr lang="en-US" dirty="0" smtClean="0"/>
                        <a:t>root</a:t>
                      </a:r>
                      <a:endParaRPr lang="en-US" dirty="0"/>
                    </a:p>
                  </a:txBody>
                  <a:tcPr marL="72319" marR="72319"/>
                </a:tc>
                <a:tc>
                  <a:txBody>
                    <a:bodyPr/>
                    <a:lstStyle/>
                    <a:p>
                      <a:r>
                        <a:rPr lang="en-US" dirty="0" smtClean="0"/>
                        <a:t>definition</a:t>
                      </a:r>
                      <a:endParaRPr lang="en-US" dirty="0"/>
                    </a:p>
                  </a:txBody>
                  <a:tcPr marL="72319" marR="72319"/>
                </a:tc>
                <a:tc>
                  <a:txBody>
                    <a:bodyPr/>
                    <a:lstStyle/>
                    <a:p>
                      <a:r>
                        <a:rPr lang="en-US" dirty="0" smtClean="0"/>
                        <a:t>sample</a:t>
                      </a:r>
                      <a:endParaRPr lang="en-US" dirty="0"/>
                    </a:p>
                  </a:txBody>
                  <a:tcPr marL="72319" marR="72319"/>
                </a:tc>
              </a:tr>
              <a:tr h="927420">
                <a:tc>
                  <a:txBody>
                    <a:bodyPr/>
                    <a:lstStyle/>
                    <a:p>
                      <a:endParaRPr lang="en-US" dirty="0" smtClean="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a:p>
                  </a:txBody>
                  <a:tcPr marL="72319" marR="72319"/>
                </a:tc>
              </a:tr>
            </a:tbl>
          </a:graphicData>
        </a:graphic>
      </p:graphicFrame>
      <p:sp>
        <p:nvSpPr>
          <p:cNvPr id="3" name="TextBox 2"/>
          <p:cNvSpPr txBox="1"/>
          <p:nvPr/>
        </p:nvSpPr>
        <p:spPr>
          <a:xfrm>
            <a:off x="717577" y="4238954"/>
            <a:ext cx="797013" cy="369332"/>
          </a:xfrm>
          <a:prstGeom prst="rect">
            <a:avLst/>
          </a:prstGeom>
          <a:noFill/>
        </p:spPr>
        <p:txBody>
          <a:bodyPr wrap="none" rtlCol="0">
            <a:spAutoFit/>
          </a:bodyPr>
          <a:lstStyle/>
          <a:p>
            <a:r>
              <a:rPr lang="en-US" dirty="0" smtClean="0"/>
              <a:t>inject</a:t>
            </a:r>
            <a:endParaRPr lang="en-US" dirty="0"/>
          </a:p>
        </p:txBody>
      </p:sp>
      <p:sp>
        <p:nvSpPr>
          <p:cNvPr id="5" name="TextBox 4"/>
          <p:cNvSpPr txBox="1"/>
          <p:nvPr/>
        </p:nvSpPr>
        <p:spPr>
          <a:xfrm>
            <a:off x="2002972" y="4238954"/>
            <a:ext cx="372218" cy="369332"/>
          </a:xfrm>
          <a:prstGeom prst="rect">
            <a:avLst/>
          </a:prstGeom>
          <a:noFill/>
        </p:spPr>
        <p:txBody>
          <a:bodyPr wrap="none" rtlCol="0">
            <a:spAutoFit/>
          </a:bodyPr>
          <a:lstStyle/>
          <a:p>
            <a:r>
              <a:rPr lang="en-US" dirty="0" smtClean="0"/>
              <a:t>in</a:t>
            </a:r>
            <a:endParaRPr lang="en-US" dirty="0"/>
          </a:p>
        </p:txBody>
      </p:sp>
      <p:sp>
        <p:nvSpPr>
          <p:cNvPr id="6" name="TextBox 5"/>
          <p:cNvSpPr txBox="1"/>
          <p:nvPr/>
        </p:nvSpPr>
        <p:spPr>
          <a:xfrm>
            <a:off x="4565097" y="4264745"/>
            <a:ext cx="609462" cy="369332"/>
          </a:xfrm>
          <a:prstGeom prst="rect">
            <a:avLst/>
          </a:prstGeom>
          <a:noFill/>
        </p:spPr>
        <p:txBody>
          <a:bodyPr wrap="none" rtlCol="0">
            <a:spAutoFit/>
          </a:bodyPr>
          <a:lstStyle/>
          <a:p>
            <a:r>
              <a:rPr lang="en-US" dirty="0" smtClean="0"/>
              <a:t>ject</a:t>
            </a:r>
            <a:endParaRPr lang="en-US" dirty="0"/>
          </a:p>
        </p:txBody>
      </p:sp>
      <p:sp>
        <p:nvSpPr>
          <p:cNvPr id="7" name="TextBox 6"/>
          <p:cNvSpPr txBox="1"/>
          <p:nvPr/>
        </p:nvSpPr>
        <p:spPr>
          <a:xfrm>
            <a:off x="6117771" y="4093633"/>
            <a:ext cx="1109599" cy="646331"/>
          </a:xfrm>
          <a:prstGeom prst="rect">
            <a:avLst/>
          </a:prstGeom>
          <a:noFill/>
        </p:spPr>
        <p:txBody>
          <a:bodyPr wrap="none" rtlCol="0">
            <a:spAutoFit/>
          </a:bodyPr>
          <a:lstStyle/>
          <a:p>
            <a:r>
              <a:rPr lang="en-US" dirty="0"/>
              <a:t>t</a:t>
            </a:r>
            <a:r>
              <a:rPr lang="en-US" dirty="0" smtClean="0"/>
              <a:t>o throw</a:t>
            </a:r>
          </a:p>
          <a:p>
            <a:r>
              <a:rPr lang="en-US" dirty="0" smtClean="0"/>
              <a:t>into </a:t>
            </a:r>
            <a:endParaRPr lang="en-US" dirty="0"/>
          </a:p>
        </p:txBody>
      </p:sp>
    </p:spTree>
    <p:extLst>
      <p:ext uri="{BB962C8B-B14F-4D97-AF65-F5344CB8AC3E}">
        <p14:creationId xmlns:p14="http://schemas.microsoft.com/office/powerpoint/2010/main" val="1293691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7" grpId="0"/>
    </p:bld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1295</TotalTime>
  <Words>1012</Words>
  <Application>Microsoft Macintosh PowerPoint</Application>
  <PresentationFormat>On-screen Show (4:3)</PresentationFormat>
  <Paragraphs>212</Paragraphs>
  <Slides>30</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Calibri</vt:lpstr>
      <vt:lpstr>Century Gothic</vt:lpstr>
      <vt:lpstr>Wingdings 2</vt:lpstr>
      <vt:lpstr>Plaza</vt:lpstr>
      <vt:lpstr>Morphology Instruction</vt:lpstr>
      <vt:lpstr>What is a root? </vt:lpstr>
      <vt:lpstr>Review with LINCS</vt:lpstr>
      <vt:lpstr> LINCS   </vt:lpstr>
      <vt:lpstr>PowerPoint Presentation</vt:lpstr>
      <vt:lpstr>      </vt:lpstr>
      <vt:lpstr>Add it to your personal dictionary</vt:lpstr>
      <vt:lpstr>1. The drug is injected directly into the base of the spine.  2. Traditional handbag makers are injecting more fun into their designs. </vt:lpstr>
      <vt:lpstr>Add it to your personal dictionary</vt:lpstr>
      <vt:lpstr> 1. Four hundred workers have been ejected from their jobs with no warning.  2. If you eject a tape or disk, or if it ejects, it comes out of a machine after you have pressed a particular button. </vt:lpstr>
      <vt:lpstr>Add it to your personal dictionary</vt:lpstr>
      <vt:lpstr>It can be considered rude to suddenly interject a question into a conversation that doesn't involve you. </vt:lpstr>
      <vt:lpstr>Add it to your personal dictionary</vt:lpstr>
      <vt:lpstr> 1. He just hasn't been able to project himself as the strong leader.  2. I am projecting this power point onto the smartboard.  3. He projects his own thoughts and ideas onto her.</vt:lpstr>
      <vt:lpstr>Add it to your personal dictionary</vt:lpstr>
      <vt:lpstr> 1. The king subjected the traitor to torture even though he tried to get away.     2. Rosaura may be subjected to teasing at the party.   3. I don’t want to subject you to a boring lecture, but I may have to. </vt:lpstr>
      <vt:lpstr>Add it to your personal dictionary</vt:lpstr>
      <vt:lpstr>PowerPoint Presentation</vt:lpstr>
      <vt:lpstr>Add it to your personal dictionary</vt:lpstr>
      <vt:lpstr>PowerPoint Presentation</vt:lpstr>
      <vt:lpstr>Add it to your personal dictionary</vt:lpstr>
      <vt:lpstr>GAME: Majority Rules with Vocabulary</vt:lpstr>
      <vt:lpstr> Round 1: Things you might reject</vt:lpstr>
      <vt:lpstr>Round 2: Things you might eject</vt:lpstr>
      <vt:lpstr>Round 3: Things that project</vt:lpstr>
      <vt:lpstr> Round 4: When you might feel dejected</vt:lpstr>
      <vt:lpstr>    Round 5: Things students might interject in a classroom</vt:lpstr>
      <vt:lpstr>   Round 6: School rules you object to</vt:lpstr>
      <vt:lpstr>     Round 7: Things teachers subject students to</vt:lpstr>
      <vt:lpstr>    Round 8: Good things doctors inject you with</vt:lpstr>
    </vt:vector>
  </TitlesOfParts>
  <Company/>
  <LinksUpToDate>false</LinksUpToDate>
  <SharedDoc>false</SharedDoc>
  <HyperlinksChanged>false</HyperlinksChanged>
  <AppVersion>15.0026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Root Word:  Bene</dc:title>
  <dc:creator>Lindsay Young</dc:creator>
  <cp:lastModifiedBy>Microsoft Office User</cp:lastModifiedBy>
  <cp:revision>63</cp:revision>
  <dcterms:created xsi:type="dcterms:W3CDTF">2015-12-04T18:26:39Z</dcterms:created>
  <dcterms:modified xsi:type="dcterms:W3CDTF">2017-07-14T16:02:15Z</dcterms:modified>
</cp:coreProperties>
</file>