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sldIdLst>
    <p:sldId id="346" r:id="rId2"/>
    <p:sldId id="332" r:id="rId3"/>
    <p:sldId id="358" r:id="rId4"/>
    <p:sldId id="431" r:id="rId5"/>
    <p:sldId id="432" r:id="rId6"/>
    <p:sldId id="258" r:id="rId7"/>
    <p:sldId id="335" r:id="rId8"/>
    <p:sldId id="334" r:id="rId9"/>
    <p:sldId id="370" r:id="rId10"/>
    <p:sldId id="389" r:id="rId11"/>
    <p:sldId id="418" r:id="rId12"/>
    <p:sldId id="423" r:id="rId13"/>
    <p:sldId id="424" r:id="rId14"/>
    <p:sldId id="425" r:id="rId15"/>
    <p:sldId id="426" r:id="rId16"/>
    <p:sldId id="429" r:id="rId17"/>
    <p:sldId id="430" r:id="rId18"/>
    <p:sldId id="433" r:id="rId19"/>
    <p:sldId id="43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88"/>
    <p:restoredTop sz="94514"/>
  </p:normalViewPr>
  <p:slideViewPr>
    <p:cSldViewPr snapToGrid="0" snapToObjects="1">
      <p:cViewPr varScale="1">
        <p:scale>
          <a:sx n="104" d="100"/>
          <a:sy n="104" d="100"/>
        </p:scale>
        <p:origin x="1800"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3F0FB5-0FA7-9346-9D70-990359432435}" type="datetimeFigureOut">
              <a:rPr lang="en-US" smtClean="0"/>
              <a:t>7/19/17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8CA0C-3592-9944-9BF5-FDDD8785CA8C}" type="slidenum">
              <a:rPr lang="en-US" smtClean="0"/>
              <a:t>‹#›</a:t>
            </a:fld>
            <a:endParaRPr lang="en-US"/>
          </a:p>
        </p:txBody>
      </p:sp>
    </p:spTree>
    <p:extLst>
      <p:ext uri="{BB962C8B-B14F-4D97-AF65-F5344CB8AC3E}">
        <p14:creationId xmlns:p14="http://schemas.microsoft.com/office/powerpoint/2010/main" val="10516116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students open their flash drives.</a:t>
            </a:r>
          </a:p>
          <a:p>
            <a:r>
              <a:rPr lang="en-US" dirty="0" smtClean="0"/>
              <a:t>These</a:t>
            </a:r>
            <a:r>
              <a:rPr lang="en-US" baseline="0" dirty="0" smtClean="0"/>
              <a:t> slides would be taught over a number of days. They will probably take multiple weeks for students to complete since this is their first exposure to these concepts.</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a:t>
            </a:fld>
            <a:endParaRPr lang="en-US"/>
          </a:p>
        </p:txBody>
      </p:sp>
    </p:spTree>
    <p:extLst>
      <p:ext uri="{BB962C8B-B14F-4D97-AF65-F5344CB8AC3E}">
        <p14:creationId xmlns:p14="http://schemas.microsoft.com/office/powerpoint/2010/main" val="19775977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Prefix sub </a:t>
            </a:r>
            <a:r>
              <a:rPr lang="en-US" dirty="0" smtClean="0"/>
              <a:t>changes to</a:t>
            </a:r>
            <a:r>
              <a:rPr lang="en-US" baseline="0" dirty="0" smtClean="0"/>
              <a:t> sup when root starts with p- other example: suppress </a:t>
            </a: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13</a:t>
            </a:fld>
            <a:endParaRPr lang="en-US"/>
          </a:p>
        </p:txBody>
      </p:sp>
    </p:spTree>
    <p:extLst>
      <p:ext uri="{BB962C8B-B14F-4D97-AF65-F5344CB8AC3E}">
        <p14:creationId xmlns:p14="http://schemas.microsoft.com/office/powerpoint/2010/main" val="20463612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14</a:t>
            </a:fld>
            <a:endParaRPr lang="en-US"/>
          </a:p>
        </p:txBody>
      </p:sp>
    </p:spTree>
    <p:extLst>
      <p:ext uri="{BB962C8B-B14F-4D97-AF65-F5344CB8AC3E}">
        <p14:creationId xmlns:p14="http://schemas.microsoft.com/office/powerpoint/2010/main" val="13259802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Prefix sub </a:t>
            </a:r>
            <a:r>
              <a:rPr lang="en-US" dirty="0" smtClean="0"/>
              <a:t>changes to</a:t>
            </a:r>
            <a:r>
              <a:rPr lang="en-US" baseline="0" dirty="0" smtClean="0"/>
              <a:t> sup when root starts with p- other example: suppress </a:t>
            </a: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15</a:t>
            </a:fld>
            <a:endParaRPr lang="en-US"/>
          </a:p>
        </p:txBody>
      </p:sp>
    </p:spTree>
    <p:extLst>
      <p:ext uri="{BB962C8B-B14F-4D97-AF65-F5344CB8AC3E}">
        <p14:creationId xmlns:p14="http://schemas.microsoft.com/office/powerpoint/2010/main" val="17402030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16</a:t>
            </a:fld>
            <a:endParaRPr lang="en-US"/>
          </a:p>
        </p:txBody>
      </p:sp>
    </p:spTree>
    <p:extLst>
      <p:ext uri="{BB962C8B-B14F-4D97-AF65-F5344CB8AC3E}">
        <p14:creationId xmlns:p14="http://schemas.microsoft.com/office/powerpoint/2010/main" val="1102300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Prefix sub </a:t>
            </a:r>
            <a:r>
              <a:rPr lang="en-US" dirty="0" smtClean="0"/>
              <a:t>changes to</a:t>
            </a:r>
            <a:r>
              <a:rPr lang="en-US" baseline="0" dirty="0" smtClean="0"/>
              <a:t> sup when root starts with p- other example: suppress </a:t>
            </a: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17</a:t>
            </a:fld>
            <a:endParaRPr lang="en-US"/>
          </a:p>
        </p:txBody>
      </p:sp>
    </p:spTree>
    <p:extLst>
      <p:ext uri="{BB962C8B-B14F-4D97-AF65-F5344CB8AC3E}">
        <p14:creationId xmlns:p14="http://schemas.microsoft.com/office/powerpoint/2010/main" val="15056805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18</a:t>
            </a:fld>
            <a:endParaRPr lang="en-US"/>
          </a:p>
        </p:txBody>
      </p:sp>
    </p:spTree>
    <p:extLst>
      <p:ext uri="{BB962C8B-B14F-4D97-AF65-F5344CB8AC3E}">
        <p14:creationId xmlns:p14="http://schemas.microsoft.com/office/powerpoint/2010/main" val="16261999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Prefix sub </a:t>
            </a:r>
            <a:r>
              <a:rPr lang="en-US" dirty="0" smtClean="0"/>
              <a:t>changes to</a:t>
            </a:r>
            <a:r>
              <a:rPr lang="en-US" baseline="0" dirty="0" smtClean="0"/>
              <a:t> sup when root starts with p- other example: suppress </a:t>
            </a: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19</a:t>
            </a:fld>
            <a:endParaRPr lang="en-US"/>
          </a:p>
        </p:txBody>
      </p:sp>
    </p:spTree>
    <p:extLst>
      <p:ext uri="{BB962C8B-B14F-4D97-AF65-F5344CB8AC3E}">
        <p14:creationId xmlns:p14="http://schemas.microsoft.com/office/powerpoint/2010/main" val="1754291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a:t>
            </a:r>
            <a:r>
              <a:rPr lang="en-US" baseline="0" dirty="0" smtClean="0"/>
              <a:t> options:  give students 1 minute and have them write down as many words with graph as they can, or ask someone to lead you through LINCS with graph (on next slide), and then go around the room asking each person to give one word that contains this root.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2</a:t>
            </a:fld>
            <a:endParaRPr lang="en-US"/>
          </a:p>
        </p:txBody>
      </p:sp>
    </p:spTree>
    <p:extLst>
      <p:ext uri="{BB962C8B-B14F-4D97-AF65-F5344CB8AC3E}">
        <p14:creationId xmlns:p14="http://schemas.microsoft.com/office/powerpoint/2010/main" val="4238103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a:t>
            </a:r>
            <a:r>
              <a:rPr lang="en-US" baseline="0" dirty="0" smtClean="0"/>
              <a:t> ½ the class do sentence number 1 and ½ the class do sentence number 2.</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6</a:t>
            </a:fld>
            <a:endParaRPr lang="en-US"/>
          </a:p>
        </p:txBody>
      </p:sp>
    </p:spTree>
    <p:extLst>
      <p:ext uri="{BB962C8B-B14F-4D97-AF65-F5344CB8AC3E}">
        <p14:creationId xmlns:p14="http://schemas.microsoft.com/office/powerpoint/2010/main" val="207994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a:t>
            </a:r>
            <a:r>
              <a:rPr lang="en-US" b="1" baseline="0" dirty="0" smtClean="0"/>
              <a:t>Have a brief conversation about how literal meaning “to lead away” doesn’t capture the essence (connotation) of the word.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7</a:t>
            </a:fld>
            <a:endParaRPr lang="en-US"/>
          </a:p>
        </p:txBody>
      </p:sp>
    </p:spTree>
    <p:extLst>
      <p:ext uri="{BB962C8B-B14F-4D97-AF65-F5344CB8AC3E}">
        <p14:creationId xmlns:p14="http://schemas.microsoft.com/office/powerpoint/2010/main" val="1427682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8</a:t>
            </a:fld>
            <a:endParaRPr lang="en-US"/>
          </a:p>
        </p:txBody>
      </p:sp>
    </p:spTree>
    <p:extLst>
      <p:ext uri="{BB962C8B-B14F-4D97-AF65-F5344CB8AC3E}">
        <p14:creationId xmlns:p14="http://schemas.microsoft.com/office/powerpoint/2010/main" val="1621413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Literally made by hand, but now changed to mean making or producing of anything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9</a:t>
            </a:fld>
            <a:endParaRPr lang="en-US"/>
          </a:p>
        </p:txBody>
      </p:sp>
    </p:spTree>
    <p:extLst>
      <p:ext uri="{BB962C8B-B14F-4D97-AF65-F5344CB8AC3E}">
        <p14:creationId xmlns:p14="http://schemas.microsoft.com/office/powerpoint/2010/main" val="1768654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10</a:t>
            </a:fld>
            <a:endParaRPr lang="en-US"/>
          </a:p>
        </p:txBody>
      </p:sp>
    </p:spTree>
    <p:extLst>
      <p:ext uri="{BB962C8B-B14F-4D97-AF65-F5344CB8AC3E}">
        <p14:creationId xmlns:p14="http://schemas.microsoft.com/office/powerpoint/2010/main" val="1852980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11</a:t>
            </a:fld>
            <a:endParaRPr lang="en-US"/>
          </a:p>
        </p:txBody>
      </p:sp>
    </p:spTree>
    <p:extLst>
      <p:ext uri="{BB962C8B-B14F-4D97-AF65-F5344CB8AC3E}">
        <p14:creationId xmlns:p14="http://schemas.microsoft.com/office/powerpoint/2010/main" val="1962885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12</a:t>
            </a:fld>
            <a:endParaRPr lang="en-US"/>
          </a:p>
        </p:txBody>
      </p:sp>
    </p:spTree>
    <p:extLst>
      <p:ext uri="{BB962C8B-B14F-4D97-AF65-F5344CB8AC3E}">
        <p14:creationId xmlns:p14="http://schemas.microsoft.com/office/powerpoint/2010/main" val="1921324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023E4242-BEA9-C043-89F5-AC8556CD250F}" type="datetimeFigureOut">
              <a:rPr lang="en-US" smtClean="0"/>
              <a:t>7/19/17</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2C193328-F205-B244-9196-9FB44AAAF3C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23E4242-BEA9-C043-89F5-AC8556CD250F}" type="datetimeFigureOut">
              <a:rPr lang="en-US" smtClean="0"/>
              <a:t>7/19/17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023E4242-BEA9-C043-89F5-AC8556CD250F}" type="datetimeFigureOut">
              <a:rPr lang="en-US" smtClean="0"/>
              <a:t>7/19/17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E4242-BEA9-C043-89F5-AC8556CD250F}" type="datetimeFigureOut">
              <a:rPr lang="en-US" smtClean="0"/>
              <a:t>7/19/17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023E4242-BEA9-C043-89F5-AC8556CD250F}" type="datetimeFigureOut">
              <a:rPr lang="en-US" smtClean="0"/>
              <a:t>7/19/17</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E4242-BEA9-C043-89F5-AC8556CD250F}" type="datetimeFigureOut">
              <a:rPr lang="en-US" smtClean="0"/>
              <a:t>7/19/17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E4242-BEA9-C043-89F5-AC8556CD250F}" type="datetimeFigureOut">
              <a:rPr lang="en-US" smtClean="0"/>
              <a:t>7/19/17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23E4242-BEA9-C043-89F5-AC8556CD250F}" type="datetimeFigureOut">
              <a:rPr lang="en-US" smtClean="0"/>
              <a:t>7/19/17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23E4242-BEA9-C043-89F5-AC8556CD250F}" type="datetimeFigureOut">
              <a:rPr lang="en-US" smtClean="0"/>
              <a:t>7/19/17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023E4242-BEA9-C043-89F5-AC8556CD250F}" type="datetimeFigureOut">
              <a:rPr lang="en-US" smtClean="0"/>
              <a:t>7/19/17</a:t>
            </a:fld>
            <a:endParaRPr lang="en-US"/>
          </a:p>
        </p:txBody>
      </p:sp>
      <p:sp>
        <p:nvSpPr>
          <p:cNvPr id="5" name="Footer Placeholder 4"/>
          <p:cNvSpPr>
            <a:spLocks noGrp="1"/>
          </p:cNvSpPr>
          <p:nvPr>
            <p:ph type="ftr" sz="quarter" idx="11"/>
          </p:nvPr>
        </p:nvSpPr>
        <p:spPr/>
        <p:txBody>
          <a:bodyPr/>
          <a:lstStyle/>
          <a:p>
            <a:endParaRPr lang="en-US"/>
          </a:p>
        </p:txBody>
      </p:sp>
      <p:pic>
        <p:nvPicPr>
          <p:cNvPr id="8" name="Picture 7" descr="unspecified-1.png"/>
          <p:cNvPicPr>
            <a:picLocks noChangeAspect="1"/>
          </p:cNvPicPr>
          <p:nvPr userDrawn="1"/>
        </p:nvPicPr>
        <p:blipFill rotWithShape="1">
          <a:blip r:embed="rId2">
            <a:extLst>
              <a:ext uri="{28A0092B-C50C-407E-A947-70E740481C1C}">
                <a14:useLocalDpi xmlns:a14="http://schemas.microsoft.com/office/drawing/2010/main" val="0"/>
              </a:ext>
            </a:extLst>
          </a:blip>
          <a:srcRect l="16668" r="17535"/>
          <a:stretch/>
        </p:blipFill>
        <p:spPr>
          <a:xfrm>
            <a:off x="7333343" y="605195"/>
            <a:ext cx="1429657" cy="95016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023E4242-BEA9-C043-89F5-AC8556CD250F}" type="datetimeFigureOut">
              <a:rPr lang="en-US" smtClean="0"/>
              <a:t>7/19/17</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2C193328-F205-B244-9196-9FB44AAAF3C9}"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023E4242-BEA9-C043-89F5-AC8556CD250F}" type="datetimeFigureOut">
              <a:rPr lang="en-US" smtClean="0"/>
              <a:t>7/19/17</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2C193328-F205-B244-9196-9FB44AAAF3C9}"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023E4242-BEA9-C043-89F5-AC8556CD250F}" type="datetimeFigureOut">
              <a:rPr lang="en-US" smtClean="0"/>
              <a:t>7/19/17</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2C193328-F205-B244-9196-9FB44AAAF3C9}"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023E4242-BEA9-C043-89F5-AC8556CD250F}" type="datetimeFigureOut">
              <a:rPr lang="en-US" smtClean="0"/>
              <a:t>7/19/17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023E4242-BEA9-C043-89F5-AC8556CD250F}" type="datetimeFigureOut">
              <a:rPr lang="en-US" smtClean="0"/>
              <a:t>7/19/17</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2C193328-F205-B244-9196-9FB44AAAF3C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2933" y="4208929"/>
            <a:ext cx="7626435" cy="1048684"/>
          </a:xfrm>
        </p:spPr>
        <p:txBody>
          <a:bodyPr>
            <a:normAutofit/>
          </a:bodyPr>
          <a:lstStyle/>
          <a:p>
            <a:r>
              <a:rPr lang="en-US" dirty="0" smtClean="0"/>
              <a:t>Morphology Instruction</a:t>
            </a:r>
            <a:endParaRPr lang="en-US" dirty="0"/>
          </a:p>
        </p:txBody>
      </p:sp>
      <p:sp>
        <p:nvSpPr>
          <p:cNvPr id="3" name="Subtitle 2"/>
          <p:cNvSpPr>
            <a:spLocks noGrp="1"/>
          </p:cNvSpPr>
          <p:nvPr>
            <p:ph type="subTitle" idx="1"/>
          </p:nvPr>
        </p:nvSpPr>
        <p:spPr>
          <a:xfrm>
            <a:off x="1032933" y="5257800"/>
            <a:ext cx="7626435" cy="621792"/>
          </a:xfrm>
        </p:spPr>
        <p:txBody>
          <a:bodyPr>
            <a:noAutofit/>
          </a:bodyPr>
          <a:lstStyle/>
          <a:p>
            <a:pPr algn="ctr"/>
            <a:r>
              <a:rPr lang="en-US" sz="3600" i="1" dirty="0"/>
              <a:t>f</a:t>
            </a:r>
            <a:r>
              <a:rPr lang="en-US" sz="3600" i="1" dirty="0" smtClean="0"/>
              <a:t>act/fac</a:t>
            </a:r>
            <a:endParaRPr lang="en-US" sz="3600" i="1" dirty="0"/>
          </a:p>
        </p:txBody>
      </p:sp>
      <p:pic>
        <p:nvPicPr>
          <p:cNvPr id="4" name="Picture 3" descr="unspecified-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91464" y="1218036"/>
            <a:ext cx="4724400" cy="2065942"/>
          </a:xfrm>
          <a:prstGeom prst="rect">
            <a:avLst/>
          </a:prstGeom>
        </p:spPr>
      </p:pic>
    </p:spTree>
    <p:extLst>
      <p:ext uri="{BB962C8B-B14F-4D97-AF65-F5344CB8AC3E}">
        <p14:creationId xmlns:p14="http://schemas.microsoft.com/office/powerpoint/2010/main" val="12218174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703" y="3055104"/>
            <a:ext cx="7450667" cy="1735227"/>
          </a:xfrm>
        </p:spPr>
        <p:txBody>
          <a:bodyPr>
            <a:noAutofit/>
          </a:bodyPr>
          <a:lstStyle/>
          <a:p>
            <a:pPr marL="514350" indent="-514350"/>
            <a:r>
              <a:rPr lang="en-US" sz="3200" dirty="0" smtClean="0">
                <a:solidFill>
                  <a:srgbClr val="002060"/>
                </a:solidFill>
              </a:rPr>
              <a:t>	1. It gives me great satisfaction to eat chocolate. </a:t>
            </a:r>
            <a:r>
              <a:rPr lang="en-US" sz="3200" i="1" dirty="0"/>
              <a:t/>
            </a:r>
            <a:br>
              <a:rPr lang="en-US" sz="3200" i="1" dirty="0"/>
            </a:br>
            <a:r>
              <a:rPr lang="en-US" sz="3200" i="1" dirty="0"/>
              <a:t/>
            </a:r>
            <a:br>
              <a:rPr lang="en-US" sz="3200" i="1" dirty="0"/>
            </a:br>
            <a:r>
              <a:rPr lang="en-US" sz="3200" dirty="0"/>
              <a:t/>
            </a:r>
            <a:br>
              <a:rPr lang="en-US" sz="3200" dirty="0"/>
            </a:br>
            <a:r>
              <a:rPr lang="en-US" sz="3200" dirty="0"/>
              <a:t/>
            </a:r>
            <a:br>
              <a:rPr lang="en-US" sz="3200" dirty="0"/>
            </a:br>
            <a:r>
              <a:rPr lang="en-US" sz="3200" dirty="0">
                <a:solidFill>
                  <a:srgbClr val="002060"/>
                </a:solidFill>
              </a:rPr>
              <a:t/>
            </a:r>
            <a:br>
              <a:rPr lang="en-US" sz="3200" dirty="0">
                <a:solidFill>
                  <a:srgbClr val="002060"/>
                </a:solidFill>
              </a:rPr>
            </a:br>
            <a:r>
              <a:rPr lang="en-US" sz="2800" dirty="0"/>
              <a:t/>
            </a:r>
            <a:br>
              <a:rPr lang="en-US" sz="2800" dirty="0"/>
            </a:br>
            <a:endParaRPr lang="en-US" sz="2800" dirty="0">
              <a:solidFill>
                <a:srgbClr val="002060"/>
              </a:solidFill>
            </a:endParaRPr>
          </a:p>
        </p:txBody>
      </p:sp>
      <p:sp>
        <p:nvSpPr>
          <p:cNvPr id="3" name="Content Placeholder 2"/>
          <p:cNvSpPr>
            <a:spLocks noGrp="1"/>
          </p:cNvSpPr>
          <p:nvPr>
            <p:ph idx="1"/>
          </p:nvPr>
        </p:nvSpPr>
        <p:spPr>
          <a:xfrm>
            <a:off x="267596" y="3055104"/>
            <a:ext cx="8582296" cy="2978014"/>
          </a:xfrm>
        </p:spPr>
        <p:txBody>
          <a:bodyPr>
            <a:normAutofit fontScale="77500" lnSpcReduction="20000"/>
          </a:bodyPr>
          <a:lstStyle/>
          <a:p>
            <a:pPr marL="0" indent="0">
              <a:buNone/>
            </a:pPr>
            <a:endParaRPr lang="en-US" sz="4500" dirty="0"/>
          </a:p>
          <a:p>
            <a:pPr marL="514350" indent="-514350">
              <a:buAutoNum type="alphaLcPeriod"/>
            </a:pPr>
            <a:r>
              <a:rPr lang="en-US" sz="4000" dirty="0" smtClean="0"/>
              <a:t>Do you recognize the root? (whiteboard)</a:t>
            </a:r>
          </a:p>
          <a:p>
            <a:pPr marL="514350" indent="-514350">
              <a:buAutoNum type="alphaLcPeriod"/>
            </a:pPr>
            <a:r>
              <a:rPr lang="en-US" sz="4000" dirty="0" smtClean="0"/>
              <a:t>Try out the meaning of the root in the sentence.</a:t>
            </a:r>
          </a:p>
          <a:p>
            <a:pPr marL="514350" indent="-514350">
              <a:buAutoNum type="alphaLcPeriod"/>
            </a:pPr>
            <a:r>
              <a:rPr lang="en-US" sz="4000" dirty="0" smtClean="0"/>
              <a:t>What do you think the word means? </a:t>
            </a:r>
          </a:p>
          <a:p>
            <a:pPr marL="514350" indent="-514350">
              <a:buAutoNum type="arabicPeriod"/>
            </a:pPr>
            <a:endParaRPr lang="en-US" sz="4000"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Tree>
    <p:extLst>
      <p:ext uri="{BB962C8B-B14F-4D97-AF65-F5344CB8AC3E}">
        <p14:creationId xmlns:p14="http://schemas.microsoft.com/office/powerpoint/2010/main" val="110982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457199" y="4207507"/>
            <a:ext cx="1441420" cy="369332"/>
          </a:xfrm>
          <a:prstGeom prst="rect">
            <a:avLst/>
          </a:prstGeom>
          <a:noFill/>
        </p:spPr>
        <p:txBody>
          <a:bodyPr wrap="none" rtlCol="0">
            <a:spAutoFit/>
          </a:bodyPr>
          <a:lstStyle/>
          <a:p>
            <a:r>
              <a:rPr lang="en-US" dirty="0" smtClean="0"/>
              <a:t>satisfaction</a:t>
            </a:r>
            <a:endParaRPr lang="en-US" dirty="0"/>
          </a:p>
        </p:txBody>
      </p:sp>
      <p:sp>
        <p:nvSpPr>
          <p:cNvPr id="6" name="TextBox 5"/>
          <p:cNvSpPr txBox="1"/>
          <p:nvPr/>
        </p:nvSpPr>
        <p:spPr>
          <a:xfrm>
            <a:off x="4696679" y="4238954"/>
            <a:ext cx="562975" cy="369332"/>
          </a:xfrm>
          <a:prstGeom prst="rect">
            <a:avLst/>
          </a:prstGeom>
          <a:noFill/>
        </p:spPr>
        <p:txBody>
          <a:bodyPr wrap="none" rtlCol="0">
            <a:spAutoFit/>
          </a:bodyPr>
          <a:lstStyle/>
          <a:p>
            <a:r>
              <a:rPr lang="en-US" dirty="0" smtClean="0"/>
              <a:t>fac</a:t>
            </a:r>
            <a:endParaRPr lang="en-US" dirty="0"/>
          </a:p>
        </p:txBody>
      </p:sp>
      <p:sp>
        <p:nvSpPr>
          <p:cNvPr id="10" name="TextBox 9"/>
          <p:cNvSpPr txBox="1"/>
          <p:nvPr/>
        </p:nvSpPr>
        <p:spPr>
          <a:xfrm>
            <a:off x="5893387" y="3823455"/>
            <a:ext cx="1731564" cy="646331"/>
          </a:xfrm>
          <a:prstGeom prst="rect">
            <a:avLst/>
          </a:prstGeom>
          <a:noFill/>
        </p:spPr>
        <p:txBody>
          <a:bodyPr wrap="square" rtlCol="0">
            <a:spAutoFit/>
          </a:bodyPr>
          <a:lstStyle/>
          <a:p>
            <a:r>
              <a:rPr lang="en-US" dirty="0" smtClean="0"/>
              <a:t>To make </a:t>
            </a:r>
          </a:p>
          <a:p>
            <a:r>
              <a:rPr lang="en-US" dirty="0"/>
              <a:t>h</a:t>
            </a:r>
            <a:r>
              <a:rPr lang="en-US" dirty="0" smtClean="0"/>
              <a:t>appy</a:t>
            </a:r>
            <a:endParaRPr lang="en-US" dirty="0" smtClean="0"/>
          </a:p>
        </p:txBody>
      </p:sp>
      <p:sp>
        <p:nvSpPr>
          <p:cNvPr id="9" name="TextBox 8"/>
          <p:cNvSpPr txBox="1"/>
          <p:nvPr/>
        </p:nvSpPr>
        <p:spPr>
          <a:xfrm>
            <a:off x="3416385" y="4207507"/>
            <a:ext cx="601447" cy="369332"/>
          </a:xfrm>
          <a:prstGeom prst="rect">
            <a:avLst/>
          </a:prstGeom>
          <a:noFill/>
        </p:spPr>
        <p:txBody>
          <a:bodyPr wrap="none" rtlCol="0">
            <a:spAutoFit/>
          </a:bodyPr>
          <a:lstStyle/>
          <a:p>
            <a:r>
              <a:rPr lang="en-US" dirty="0" smtClean="0"/>
              <a:t>tion</a:t>
            </a:r>
            <a:endParaRPr lang="en-US" dirty="0" smtClean="0"/>
          </a:p>
        </p:txBody>
      </p:sp>
    </p:spTree>
    <p:extLst>
      <p:ext uri="{BB962C8B-B14F-4D97-AF65-F5344CB8AC3E}">
        <p14:creationId xmlns:p14="http://schemas.microsoft.com/office/powerpoint/2010/main" val="198676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69" y="4736538"/>
            <a:ext cx="7660732" cy="1735227"/>
          </a:xfrm>
        </p:spPr>
        <p:txBody>
          <a:bodyPr>
            <a:noAutofit/>
          </a:bodyPr>
          <a:lstStyle/>
          <a:p>
            <a:r>
              <a:rPr lang="en-US" sz="2800" dirty="0" smtClean="0">
                <a:solidFill>
                  <a:srgbClr val="002060"/>
                </a:solidFill>
              </a:rPr>
              <a:t/>
            </a:r>
            <a:br>
              <a:rPr lang="en-US" sz="2800" dirty="0" smtClean="0">
                <a:solidFill>
                  <a:srgbClr val="002060"/>
                </a:solidFill>
              </a:rPr>
            </a:br>
            <a:r>
              <a:rPr lang="en-US" sz="2800" dirty="0">
                <a:solidFill>
                  <a:srgbClr val="002060"/>
                </a:solidFill>
              </a:rPr>
              <a:t/>
            </a:r>
            <a:br>
              <a:rPr lang="en-US" sz="2800" dirty="0">
                <a:solidFill>
                  <a:srgbClr val="002060"/>
                </a:solidFill>
              </a:rPr>
            </a:br>
            <a:r>
              <a:rPr lang="en-US" sz="2800" dirty="0" smtClean="0">
                <a:solidFill>
                  <a:srgbClr val="002060"/>
                </a:solidFill>
              </a:rPr>
              <a:t/>
            </a:r>
            <a:br>
              <a:rPr lang="en-US" sz="2800" dirty="0" smtClean="0">
                <a:solidFill>
                  <a:srgbClr val="002060"/>
                </a:solidFill>
              </a:rPr>
            </a:br>
            <a:r>
              <a:rPr lang="en-US" sz="2400" dirty="0" smtClean="0">
                <a:solidFill>
                  <a:srgbClr val="002060"/>
                </a:solidFill>
              </a:rPr>
              <a:t>1. The </a:t>
            </a:r>
            <a:r>
              <a:rPr lang="en-US" sz="2400" dirty="0">
                <a:solidFill>
                  <a:srgbClr val="002060"/>
                </a:solidFill>
              </a:rPr>
              <a:t>artifact I found in my backyard is an </a:t>
            </a:r>
            <a:r>
              <a:rPr lang="en-US" sz="2400" dirty="0" smtClean="0">
                <a:solidFill>
                  <a:srgbClr val="002060"/>
                </a:solidFill>
              </a:rPr>
              <a:t/>
            </a:r>
            <a:br>
              <a:rPr lang="en-US" sz="2400" dirty="0" smtClean="0">
                <a:solidFill>
                  <a:srgbClr val="002060"/>
                </a:solidFill>
              </a:rPr>
            </a:br>
            <a:r>
              <a:rPr lang="en-US" sz="2400" dirty="0" smtClean="0">
                <a:solidFill>
                  <a:srgbClr val="002060"/>
                </a:solidFill>
              </a:rPr>
              <a:t>Indian </a:t>
            </a:r>
            <a:r>
              <a:rPr lang="en-US" sz="2400" dirty="0">
                <a:solidFill>
                  <a:srgbClr val="002060"/>
                </a:solidFill>
              </a:rPr>
              <a:t>arrowhead</a:t>
            </a:r>
            <a:r>
              <a:rPr lang="en-US" sz="2400" dirty="0" smtClean="0">
                <a:solidFill>
                  <a:srgbClr val="002060"/>
                </a:solidFill>
              </a:rPr>
              <a:t>.</a:t>
            </a:r>
            <a:br>
              <a:rPr lang="en-US" sz="2400" dirty="0" smtClean="0">
                <a:solidFill>
                  <a:srgbClr val="002060"/>
                </a:solidFill>
              </a:rPr>
            </a:br>
            <a:r>
              <a:rPr lang="en-US" sz="2400" dirty="0">
                <a:solidFill>
                  <a:srgbClr val="002060"/>
                </a:solidFill>
              </a:rPr>
              <a:t/>
            </a:r>
            <a:br>
              <a:rPr lang="en-US" sz="2400" dirty="0">
                <a:solidFill>
                  <a:srgbClr val="002060"/>
                </a:solidFill>
              </a:rPr>
            </a:br>
            <a:r>
              <a:rPr lang="en-US" sz="2400" dirty="0" smtClean="0">
                <a:solidFill>
                  <a:srgbClr val="002060"/>
                </a:solidFill>
              </a:rPr>
              <a:t>2. Experts </a:t>
            </a:r>
            <a:r>
              <a:rPr lang="en-US" sz="2400" dirty="0">
                <a:solidFill>
                  <a:srgbClr val="002060"/>
                </a:solidFill>
              </a:rPr>
              <a:t>will now study the artifacts and the skeletons to determine the burial site's age and how old the two were when they died, she said.</a:t>
            </a:r>
            <a:r>
              <a:rPr lang="en-US" sz="2400" dirty="0" smtClean="0">
                <a:solidFill>
                  <a:srgbClr val="002060"/>
                </a:solidFill>
              </a:rPr>
              <a:t> </a:t>
            </a:r>
            <a:r>
              <a:rPr lang="en-US" sz="2400" i="1" dirty="0">
                <a:solidFill>
                  <a:srgbClr val="002060"/>
                </a:solidFill>
              </a:rPr>
              <a:t/>
            </a:r>
            <a:br>
              <a:rPr lang="en-US" sz="2400" i="1" dirty="0">
                <a:solidFill>
                  <a:srgbClr val="002060"/>
                </a:solidFill>
              </a:rPr>
            </a:br>
            <a:r>
              <a:rPr lang="en-US" sz="2400" i="1" dirty="0">
                <a:solidFill>
                  <a:srgbClr val="002060"/>
                </a:solidFill>
              </a:rPr>
              <a:t/>
            </a:r>
            <a:br>
              <a:rPr lang="en-US" sz="2400" i="1" dirty="0">
                <a:solidFill>
                  <a:srgbClr val="002060"/>
                </a:solidFill>
              </a:rPr>
            </a:br>
            <a:r>
              <a:rPr lang="en-US" sz="3200" dirty="0"/>
              <a:t/>
            </a:r>
            <a:br>
              <a:rPr lang="en-US" sz="3200" dirty="0"/>
            </a:br>
            <a:r>
              <a:rPr lang="en-US" sz="2800" i="1" dirty="0"/>
              <a:t/>
            </a:r>
            <a:br>
              <a:rPr lang="en-US" sz="2800" i="1" dirty="0"/>
            </a:br>
            <a:r>
              <a:rPr lang="en-US" sz="2800" dirty="0"/>
              <a:t/>
            </a:r>
            <a:br>
              <a:rPr lang="en-US" sz="2800" dirty="0"/>
            </a:br>
            <a:r>
              <a:rPr lang="en-US" sz="3200" dirty="0"/>
              <a:t/>
            </a:r>
            <a:br>
              <a:rPr lang="en-US" sz="3200" dirty="0"/>
            </a:br>
            <a:r>
              <a:rPr lang="en-US" sz="3200" dirty="0">
                <a:solidFill>
                  <a:srgbClr val="002060"/>
                </a:solidFill>
              </a:rPr>
              <a:t/>
            </a:r>
            <a:br>
              <a:rPr lang="en-US" sz="3200" dirty="0">
                <a:solidFill>
                  <a:srgbClr val="002060"/>
                </a:solidFill>
              </a:rPr>
            </a:br>
            <a:r>
              <a:rPr lang="en-US" sz="2800" dirty="0"/>
              <a:t/>
            </a:r>
            <a:br>
              <a:rPr lang="en-US" sz="2800" dirty="0"/>
            </a:br>
            <a:endParaRPr lang="en-US" sz="2800" dirty="0">
              <a:solidFill>
                <a:srgbClr val="002060"/>
              </a:solidFill>
            </a:endParaRPr>
          </a:p>
        </p:txBody>
      </p:sp>
      <p:sp>
        <p:nvSpPr>
          <p:cNvPr id="3" name="Content Placeholder 2"/>
          <p:cNvSpPr>
            <a:spLocks noGrp="1"/>
          </p:cNvSpPr>
          <p:nvPr>
            <p:ph idx="1"/>
          </p:nvPr>
        </p:nvSpPr>
        <p:spPr>
          <a:xfrm>
            <a:off x="321276" y="3754158"/>
            <a:ext cx="8582296" cy="2978014"/>
          </a:xfrm>
        </p:spPr>
        <p:txBody>
          <a:bodyPr>
            <a:normAutofit fontScale="70000" lnSpcReduction="20000"/>
          </a:bodyPr>
          <a:lstStyle/>
          <a:p>
            <a:pPr marL="0" indent="0">
              <a:buNone/>
            </a:pPr>
            <a:endParaRPr lang="en-US" sz="4500" dirty="0"/>
          </a:p>
          <a:p>
            <a:pPr marL="514350" indent="-514350">
              <a:buAutoNum type="alphaLcPeriod"/>
            </a:pPr>
            <a:r>
              <a:rPr lang="en-US" sz="4500" dirty="0" smtClean="0"/>
              <a:t>Do you recognize the root? (whiteboard)</a:t>
            </a:r>
          </a:p>
          <a:p>
            <a:pPr marL="514350" indent="-514350">
              <a:buAutoNum type="alphaLcPeriod"/>
            </a:pPr>
            <a:r>
              <a:rPr lang="en-US" sz="4500" dirty="0" smtClean="0"/>
              <a:t>Try out the meaning of the root in the sentence.</a:t>
            </a:r>
          </a:p>
          <a:p>
            <a:pPr marL="514350" indent="-514350">
              <a:buAutoNum type="alphaLcPeriod"/>
            </a:pPr>
            <a:r>
              <a:rPr lang="en-US" sz="45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Tree>
    <p:extLst>
      <p:ext uri="{BB962C8B-B14F-4D97-AF65-F5344CB8AC3E}">
        <p14:creationId xmlns:p14="http://schemas.microsoft.com/office/powerpoint/2010/main" val="1720580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457199" y="4207507"/>
            <a:ext cx="992579" cy="369332"/>
          </a:xfrm>
          <a:prstGeom prst="rect">
            <a:avLst/>
          </a:prstGeom>
          <a:noFill/>
        </p:spPr>
        <p:txBody>
          <a:bodyPr wrap="none" rtlCol="0">
            <a:spAutoFit/>
          </a:bodyPr>
          <a:lstStyle/>
          <a:p>
            <a:r>
              <a:rPr lang="en-US" dirty="0" smtClean="0"/>
              <a:t>artifact</a:t>
            </a:r>
            <a:endParaRPr lang="en-US" dirty="0"/>
          </a:p>
        </p:txBody>
      </p:sp>
      <p:sp>
        <p:nvSpPr>
          <p:cNvPr id="6" name="TextBox 5"/>
          <p:cNvSpPr txBox="1"/>
          <p:nvPr/>
        </p:nvSpPr>
        <p:spPr>
          <a:xfrm>
            <a:off x="4696679" y="4238954"/>
            <a:ext cx="641522" cy="369332"/>
          </a:xfrm>
          <a:prstGeom prst="rect">
            <a:avLst/>
          </a:prstGeom>
          <a:noFill/>
        </p:spPr>
        <p:txBody>
          <a:bodyPr wrap="none" rtlCol="0">
            <a:spAutoFit/>
          </a:bodyPr>
          <a:lstStyle/>
          <a:p>
            <a:r>
              <a:rPr lang="en-US" dirty="0" smtClean="0"/>
              <a:t>fac</a:t>
            </a:r>
            <a:r>
              <a:rPr lang="en-US" dirty="0" smtClean="0"/>
              <a:t>t</a:t>
            </a:r>
            <a:endParaRPr lang="en-US" dirty="0"/>
          </a:p>
        </p:txBody>
      </p:sp>
      <p:sp>
        <p:nvSpPr>
          <p:cNvPr id="10" name="TextBox 9"/>
          <p:cNvSpPr txBox="1"/>
          <p:nvPr/>
        </p:nvSpPr>
        <p:spPr>
          <a:xfrm>
            <a:off x="5811600" y="3902670"/>
            <a:ext cx="1731564" cy="646331"/>
          </a:xfrm>
          <a:prstGeom prst="rect">
            <a:avLst/>
          </a:prstGeom>
          <a:noFill/>
        </p:spPr>
        <p:txBody>
          <a:bodyPr wrap="square" rtlCol="0">
            <a:spAutoFit/>
          </a:bodyPr>
          <a:lstStyle/>
          <a:p>
            <a:r>
              <a:rPr lang="en-US" dirty="0" smtClean="0"/>
              <a:t>Made by a</a:t>
            </a:r>
          </a:p>
          <a:p>
            <a:r>
              <a:rPr lang="en-US" dirty="0" smtClean="0"/>
              <a:t>person</a:t>
            </a:r>
            <a:endParaRPr lang="en-US" dirty="0" smtClean="0"/>
          </a:p>
        </p:txBody>
      </p:sp>
    </p:spTree>
    <p:extLst>
      <p:ext uri="{BB962C8B-B14F-4D97-AF65-F5344CB8AC3E}">
        <p14:creationId xmlns:p14="http://schemas.microsoft.com/office/powerpoint/2010/main" val="2138150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812" y="4736536"/>
            <a:ext cx="7450667" cy="1735227"/>
          </a:xfrm>
        </p:spPr>
        <p:txBody>
          <a:bodyPr>
            <a:noAutofit/>
          </a:bodyPr>
          <a:lstStyle/>
          <a:p>
            <a:r>
              <a:rPr lang="en-US" sz="3200" dirty="0" smtClean="0">
                <a:solidFill>
                  <a:srgbClr val="002060"/>
                </a:solidFill>
              </a:rPr>
              <a:t>1. Benjamin Whitworth, was </a:t>
            </a:r>
            <a:r>
              <a:rPr lang="en-US" sz="3200" dirty="0">
                <a:solidFill>
                  <a:srgbClr val="002060"/>
                </a:solidFill>
              </a:rPr>
              <a:t>a generous benefactor to the </a:t>
            </a:r>
            <a:r>
              <a:rPr lang="en-US" sz="3200" dirty="0" smtClean="0">
                <a:solidFill>
                  <a:srgbClr val="002060"/>
                </a:solidFill>
              </a:rPr>
              <a:t>town; </a:t>
            </a:r>
            <a:br>
              <a:rPr lang="en-US" sz="3200" dirty="0" smtClean="0">
                <a:solidFill>
                  <a:srgbClr val="002060"/>
                </a:solidFill>
              </a:rPr>
            </a:br>
            <a:r>
              <a:rPr lang="en-US" sz="3200" dirty="0" smtClean="0">
                <a:solidFill>
                  <a:srgbClr val="002060"/>
                </a:solidFill>
              </a:rPr>
              <a:t>he built a new hospital. </a:t>
            </a:r>
            <a:r>
              <a:rPr lang="en-US" sz="3200" dirty="0"/>
              <a:t/>
            </a:r>
            <a:br>
              <a:rPr lang="en-US" sz="3200" dirty="0"/>
            </a:br>
            <a:r>
              <a:rPr lang="en-US" sz="3200" dirty="0"/>
              <a:t/>
            </a:r>
            <a:br>
              <a:rPr lang="en-US" sz="3200" dirty="0"/>
            </a:br>
            <a:r>
              <a:rPr lang="en-US" sz="3200" i="1" dirty="0"/>
              <a:t/>
            </a:r>
            <a:br>
              <a:rPr lang="en-US" sz="3200" i="1" dirty="0"/>
            </a:br>
            <a:r>
              <a:rPr lang="en-US" sz="3200" dirty="0"/>
              <a:t/>
            </a:r>
            <a:br>
              <a:rPr lang="en-US" sz="3200" dirty="0"/>
            </a:br>
            <a:r>
              <a:rPr lang="en-US" sz="2800" i="1" dirty="0"/>
              <a:t/>
            </a:r>
            <a:br>
              <a:rPr lang="en-US" sz="2800" i="1" dirty="0"/>
            </a:br>
            <a:r>
              <a:rPr lang="en-US" sz="2800" dirty="0"/>
              <a:t/>
            </a:r>
            <a:br>
              <a:rPr lang="en-US" sz="2800" dirty="0"/>
            </a:br>
            <a:r>
              <a:rPr lang="en-US" sz="3200" dirty="0"/>
              <a:t/>
            </a:r>
            <a:br>
              <a:rPr lang="en-US" sz="3200" dirty="0"/>
            </a:br>
            <a:r>
              <a:rPr lang="en-US" sz="3200" dirty="0">
                <a:solidFill>
                  <a:srgbClr val="002060"/>
                </a:solidFill>
              </a:rPr>
              <a:t/>
            </a:r>
            <a:br>
              <a:rPr lang="en-US" sz="3200" dirty="0">
                <a:solidFill>
                  <a:srgbClr val="002060"/>
                </a:solidFill>
              </a:rPr>
            </a:br>
            <a:r>
              <a:rPr lang="en-US" sz="2800" dirty="0"/>
              <a:t/>
            </a:r>
            <a:br>
              <a:rPr lang="en-US" sz="2800" dirty="0"/>
            </a:br>
            <a:endParaRPr lang="en-US" sz="2800" dirty="0">
              <a:solidFill>
                <a:srgbClr val="002060"/>
              </a:solidFill>
            </a:endParaRPr>
          </a:p>
        </p:txBody>
      </p:sp>
      <p:sp>
        <p:nvSpPr>
          <p:cNvPr id="3" name="Content Placeholder 2"/>
          <p:cNvSpPr>
            <a:spLocks noGrp="1"/>
          </p:cNvSpPr>
          <p:nvPr>
            <p:ph idx="1"/>
          </p:nvPr>
        </p:nvSpPr>
        <p:spPr>
          <a:xfrm>
            <a:off x="292310" y="3493749"/>
            <a:ext cx="8582296" cy="2978014"/>
          </a:xfrm>
        </p:spPr>
        <p:txBody>
          <a:bodyPr>
            <a:normAutofit fontScale="70000" lnSpcReduction="20000"/>
          </a:bodyPr>
          <a:lstStyle/>
          <a:p>
            <a:pPr marL="0" indent="0">
              <a:buNone/>
            </a:pPr>
            <a:endParaRPr lang="en-US" sz="4500" dirty="0"/>
          </a:p>
          <a:p>
            <a:pPr marL="514350" indent="-514350">
              <a:buAutoNum type="alphaLcPeriod"/>
            </a:pPr>
            <a:r>
              <a:rPr lang="en-US" sz="4500" dirty="0" smtClean="0"/>
              <a:t>Do you recognize the root? (whiteboard)</a:t>
            </a:r>
          </a:p>
          <a:p>
            <a:pPr marL="514350" indent="-514350">
              <a:buAutoNum type="alphaLcPeriod"/>
            </a:pPr>
            <a:r>
              <a:rPr lang="en-US" sz="4500" dirty="0" smtClean="0"/>
              <a:t>Try out the meaning of the root in the sentence.</a:t>
            </a:r>
          </a:p>
          <a:p>
            <a:pPr marL="514350" indent="-514350">
              <a:buAutoNum type="alphaLcPeriod"/>
            </a:pPr>
            <a:r>
              <a:rPr lang="en-US" sz="45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Tree>
    <p:extLst>
      <p:ext uri="{BB962C8B-B14F-4D97-AF65-F5344CB8AC3E}">
        <p14:creationId xmlns:p14="http://schemas.microsoft.com/office/powerpoint/2010/main" val="224576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457199" y="4179669"/>
            <a:ext cx="1460656" cy="369332"/>
          </a:xfrm>
          <a:prstGeom prst="rect">
            <a:avLst/>
          </a:prstGeom>
          <a:noFill/>
        </p:spPr>
        <p:txBody>
          <a:bodyPr wrap="none" rtlCol="0">
            <a:spAutoFit/>
          </a:bodyPr>
          <a:lstStyle/>
          <a:p>
            <a:r>
              <a:rPr lang="en-US" dirty="0" smtClean="0"/>
              <a:t>benefactor</a:t>
            </a:r>
            <a:endParaRPr lang="en-US" dirty="0"/>
          </a:p>
        </p:txBody>
      </p:sp>
      <p:sp>
        <p:nvSpPr>
          <p:cNvPr id="6" name="TextBox 5"/>
          <p:cNvSpPr txBox="1"/>
          <p:nvPr/>
        </p:nvSpPr>
        <p:spPr>
          <a:xfrm>
            <a:off x="4725947" y="3930930"/>
            <a:ext cx="641522" cy="369332"/>
          </a:xfrm>
          <a:prstGeom prst="rect">
            <a:avLst/>
          </a:prstGeom>
          <a:noFill/>
        </p:spPr>
        <p:txBody>
          <a:bodyPr wrap="none" rtlCol="0">
            <a:spAutoFit/>
          </a:bodyPr>
          <a:lstStyle/>
          <a:p>
            <a:r>
              <a:rPr lang="en-US" dirty="0" smtClean="0"/>
              <a:t>fac</a:t>
            </a:r>
            <a:r>
              <a:rPr lang="en-US" dirty="0" smtClean="0"/>
              <a:t>t</a:t>
            </a:r>
            <a:endParaRPr lang="en-US" dirty="0"/>
          </a:p>
        </p:txBody>
      </p:sp>
      <p:sp>
        <p:nvSpPr>
          <p:cNvPr id="10" name="TextBox 9"/>
          <p:cNvSpPr txBox="1"/>
          <p:nvPr/>
        </p:nvSpPr>
        <p:spPr>
          <a:xfrm>
            <a:off x="5811600" y="3902670"/>
            <a:ext cx="1731564" cy="923330"/>
          </a:xfrm>
          <a:prstGeom prst="rect">
            <a:avLst/>
          </a:prstGeom>
          <a:noFill/>
        </p:spPr>
        <p:txBody>
          <a:bodyPr wrap="square" rtlCol="0">
            <a:spAutoFit/>
          </a:bodyPr>
          <a:lstStyle/>
          <a:p>
            <a:r>
              <a:rPr lang="en-US" dirty="0" smtClean="0"/>
              <a:t>To make good</a:t>
            </a:r>
            <a:endParaRPr lang="en-US" dirty="0" smtClean="0"/>
          </a:p>
          <a:p>
            <a:r>
              <a:rPr lang="en-US" dirty="0" smtClean="0"/>
              <a:t> </a:t>
            </a:r>
          </a:p>
        </p:txBody>
      </p:sp>
      <p:sp>
        <p:nvSpPr>
          <p:cNvPr id="8" name="TextBox 7"/>
          <p:cNvSpPr txBox="1"/>
          <p:nvPr/>
        </p:nvSpPr>
        <p:spPr>
          <a:xfrm>
            <a:off x="4718386" y="4399057"/>
            <a:ext cx="784189" cy="369332"/>
          </a:xfrm>
          <a:prstGeom prst="rect">
            <a:avLst/>
          </a:prstGeom>
          <a:noFill/>
        </p:spPr>
        <p:txBody>
          <a:bodyPr wrap="none" rtlCol="0">
            <a:spAutoFit/>
          </a:bodyPr>
          <a:lstStyle/>
          <a:p>
            <a:r>
              <a:rPr lang="en-US" dirty="0" smtClean="0"/>
              <a:t>bene</a:t>
            </a:r>
            <a:endParaRPr lang="en-US" dirty="0"/>
          </a:p>
        </p:txBody>
      </p:sp>
    </p:spTree>
    <p:extLst>
      <p:ext uri="{BB962C8B-B14F-4D97-AF65-F5344CB8AC3E}">
        <p14:creationId xmlns:p14="http://schemas.microsoft.com/office/powerpoint/2010/main" val="1312845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099" y="7183160"/>
            <a:ext cx="7450667" cy="1735227"/>
          </a:xfrm>
        </p:spPr>
        <p:txBody>
          <a:bodyPr>
            <a:noAutofit/>
          </a:bodyPr>
          <a:lstStyle/>
          <a:p>
            <a:r>
              <a:rPr lang="en-US" sz="3200" dirty="0" smtClean="0">
                <a:solidFill>
                  <a:srgbClr val="002060"/>
                </a:solidFill>
              </a:rPr>
              <a:t>1. Health </a:t>
            </a:r>
            <a:r>
              <a:rPr lang="en-US" sz="3200" dirty="0">
                <a:solidFill>
                  <a:srgbClr val="002060"/>
                </a:solidFill>
              </a:rPr>
              <a:t>is an important factor of </a:t>
            </a:r>
            <a:r>
              <a:rPr lang="en-US" sz="3200" dirty="0">
                <a:solidFill>
                  <a:srgbClr val="002060"/>
                </a:solidFill>
              </a:rPr>
              <a:t> </a:t>
            </a:r>
            <a:r>
              <a:rPr lang="en-US" sz="3200" dirty="0" smtClean="0">
                <a:solidFill>
                  <a:srgbClr val="002060"/>
                </a:solidFill>
              </a:rPr>
              <a:t>   happiness</a:t>
            </a:r>
            <a:r>
              <a:rPr lang="en-US" sz="3200" dirty="0">
                <a:solidFill>
                  <a:srgbClr val="002060"/>
                </a:solidFill>
              </a:rPr>
              <a:t>. </a:t>
            </a:r>
            <a:r>
              <a:rPr lang="en-US" sz="3200" dirty="0" smtClean="0">
                <a:solidFill>
                  <a:srgbClr val="002060"/>
                </a:solidFill>
              </a:rPr>
              <a:t/>
            </a:r>
            <a:br>
              <a:rPr lang="en-US" sz="3200" dirty="0" smtClean="0">
                <a:solidFill>
                  <a:srgbClr val="002060"/>
                </a:solidFill>
              </a:rPr>
            </a:br>
            <a:r>
              <a:rPr lang="en-US" sz="3200" dirty="0">
                <a:solidFill>
                  <a:srgbClr val="002060"/>
                </a:solidFill>
              </a:rPr>
              <a:t> </a:t>
            </a:r>
            <a:r>
              <a:rPr lang="en-US" sz="3200" dirty="0" smtClean="0">
                <a:solidFill>
                  <a:srgbClr val="002060"/>
                </a:solidFill>
              </a:rPr>
              <a:t/>
            </a:r>
            <a:br>
              <a:rPr lang="en-US" sz="3200" dirty="0" smtClean="0">
                <a:solidFill>
                  <a:srgbClr val="002060"/>
                </a:solidFill>
              </a:rPr>
            </a:br>
            <a:r>
              <a:rPr lang="en-US" sz="3200" dirty="0" smtClean="0">
                <a:solidFill>
                  <a:srgbClr val="002060"/>
                </a:solidFill>
              </a:rPr>
              <a:t>2. Scientists </a:t>
            </a:r>
            <a:r>
              <a:rPr lang="en-US" sz="3200" dirty="0">
                <a:solidFill>
                  <a:srgbClr val="002060"/>
                </a:solidFill>
              </a:rPr>
              <a:t>say many </a:t>
            </a:r>
            <a:r>
              <a:rPr lang="en-US" sz="3200" dirty="0" smtClean="0">
                <a:solidFill>
                  <a:srgbClr val="002060"/>
                </a:solidFill>
              </a:rPr>
              <a:t>factors, such as global warming,</a:t>
            </a:r>
            <a:r>
              <a:rPr lang="en-US" sz="3200" dirty="0">
                <a:solidFill>
                  <a:srgbClr val="002060"/>
                </a:solidFill>
              </a:rPr>
              <a:t> bring about changes in weather. </a:t>
            </a:r>
            <a:r>
              <a:rPr lang="en-US" sz="3200" i="1" dirty="0">
                <a:solidFill>
                  <a:srgbClr val="002060"/>
                </a:solidFill>
              </a:rPr>
              <a:t/>
            </a:r>
            <a:br>
              <a:rPr lang="en-US" sz="3200" i="1" dirty="0">
                <a:solidFill>
                  <a:srgbClr val="002060"/>
                </a:solidFill>
              </a:rPr>
            </a:br>
            <a:r>
              <a:rPr lang="en-US" sz="3200" dirty="0">
                <a:solidFill>
                  <a:srgbClr val="002060"/>
                </a:solidFill>
              </a:rPr>
              <a:t/>
            </a:r>
            <a:br>
              <a:rPr lang="en-US" sz="3200" dirty="0">
                <a:solidFill>
                  <a:srgbClr val="002060"/>
                </a:solidFill>
              </a:rPr>
            </a:br>
            <a:r>
              <a:rPr lang="en-US" sz="3200" dirty="0">
                <a:solidFill>
                  <a:srgbClr val="002060"/>
                </a:solidFill>
              </a:rPr>
              <a:t/>
            </a:r>
            <a:br>
              <a:rPr lang="en-US" sz="3200" dirty="0">
                <a:solidFill>
                  <a:srgbClr val="002060"/>
                </a:solidFill>
              </a:rPr>
            </a:br>
            <a:r>
              <a:rPr lang="en-US" sz="3200" dirty="0"/>
              <a:t/>
            </a:r>
            <a:br>
              <a:rPr lang="en-US" sz="3200" dirty="0"/>
            </a:br>
            <a:r>
              <a:rPr lang="en-US" sz="3200" i="1" dirty="0"/>
              <a:t/>
            </a:r>
            <a:br>
              <a:rPr lang="en-US" sz="3200" i="1" dirty="0"/>
            </a:br>
            <a:r>
              <a:rPr lang="en-US" sz="3200" dirty="0"/>
              <a:t/>
            </a:r>
            <a:br>
              <a:rPr lang="en-US" sz="3200" dirty="0"/>
            </a:br>
            <a:r>
              <a:rPr lang="en-US" sz="2800" i="1" dirty="0"/>
              <a:t/>
            </a:r>
            <a:br>
              <a:rPr lang="en-US" sz="2800" i="1" dirty="0"/>
            </a:br>
            <a:r>
              <a:rPr lang="en-US" sz="2800" dirty="0"/>
              <a:t/>
            </a:r>
            <a:br>
              <a:rPr lang="en-US" sz="2800" dirty="0"/>
            </a:br>
            <a:r>
              <a:rPr lang="en-US" sz="3200" dirty="0"/>
              <a:t/>
            </a:r>
            <a:br>
              <a:rPr lang="en-US" sz="3200" dirty="0"/>
            </a:br>
            <a:r>
              <a:rPr lang="en-US" sz="3200" dirty="0">
                <a:solidFill>
                  <a:srgbClr val="002060"/>
                </a:solidFill>
              </a:rPr>
              <a:t/>
            </a:r>
            <a:br>
              <a:rPr lang="en-US" sz="3200" dirty="0">
                <a:solidFill>
                  <a:srgbClr val="002060"/>
                </a:solidFill>
              </a:rPr>
            </a:br>
            <a:r>
              <a:rPr lang="en-US" sz="2800" dirty="0"/>
              <a:t/>
            </a:r>
            <a:br>
              <a:rPr lang="en-US" sz="2800" dirty="0"/>
            </a:br>
            <a:endParaRPr lang="en-US" sz="2800" dirty="0">
              <a:solidFill>
                <a:srgbClr val="002060"/>
              </a:solidFill>
            </a:endParaRPr>
          </a:p>
        </p:txBody>
      </p:sp>
      <p:sp>
        <p:nvSpPr>
          <p:cNvPr id="3" name="Content Placeholder 2"/>
          <p:cNvSpPr>
            <a:spLocks noGrp="1"/>
          </p:cNvSpPr>
          <p:nvPr>
            <p:ph idx="1"/>
          </p:nvPr>
        </p:nvSpPr>
        <p:spPr>
          <a:xfrm>
            <a:off x="181099" y="3666744"/>
            <a:ext cx="8582296" cy="2978014"/>
          </a:xfrm>
        </p:spPr>
        <p:txBody>
          <a:bodyPr>
            <a:normAutofit fontScale="70000" lnSpcReduction="20000"/>
          </a:bodyPr>
          <a:lstStyle/>
          <a:p>
            <a:pPr marL="0" indent="0">
              <a:buNone/>
            </a:pPr>
            <a:endParaRPr lang="en-US" sz="4500" dirty="0"/>
          </a:p>
          <a:p>
            <a:pPr marL="514350" indent="-514350">
              <a:buAutoNum type="alphaLcPeriod"/>
            </a:pPr>
            <a:r>
              <a:rPr lang="en-US" sz="4500" dirty="0" smtClean="0"/>
              <a:t>Do you recognize the root? (whiteboard)</a:t>
            </a:r>
          </a:p>
          <a:p>
            <a:pPr marL="514350" indent="-514350">
              <a:buAutoNum type="alphaLcPeriod"/>
            </a:pPr>
            <a:r>
              <a:rPr lang="en-US" sz="4500" dirty="0" smtClean="0"/>
              <a:t>Try out the meaning of the root in the sentence.</a:t>
            </a:r>
          </a:p>
          <a:p>
            <a:pPr marL="514350" indent="-514350">
              <a:buAutoNum type="alphaLcPeriod"/>
            </a:pPr>
            <a:r>
              <a:rPr lang="en-US" sz="45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Tree>
    <p:extLst>
      <p:ext uri="{BB962C8B-B14F-4D97-AF65-F5344CB8AC3E}">
        <p14:creationId xmlns:p14="http://schemas.microsoft.com/office/powerpoint/2010/main" val="853590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554190" y="4263055"/>
            <a:ext cx="1113972" cy="369332"/>
          </a:xfrm>
          <a:prstGeom prst="rect">
            <a:avLst/>
          </a:prstGeom>
          <a:noFill/>
        </p:spPr>
        <p:txBody>
          <a:bodyPr wrap="square" rtlCol="0">
            <a:spAutoFit/>
          </a:bodyPr>
          <a:lstStyle/>
          <a:p>
            <a:r>
              <a:rPr lang="en-US" dirty="0" smtClean="0"/>
              <a:t>factor</a:t>
            </a:r>
            <a:endParaRPr lang="en-US" dirty="0"/>
          </a:p>
        </p:txBody>
      </p:sp>
      <p:sp>
        <p:nvSpPr>
          <p:cNvPr id="6" name="TextBox 5"/>
          <p:cNvSpPr txBox="1"/>
          <p:nvPr/>
        </p:nvSpPr>
        <p:spPr>
          <a:xfrm>
            <a:off x="4696679" y="4238954"/>
            <a:ext cx="641522" cy="369332"/>
          </a:xfrm>
          <a:prstGeom prst="rect">
            <a:avLst/>
          </a:prstGeom>
          <a:noFill/>
        </p:spPr>
        <p:txBody>
          <a:bodyPr wrap="none" rtlCol="0">
            <a:spAutoFit/>
          </a:bodyPr>
          <a:lstStyle/>
          <a:p>
            <a:r>
              <a:rPr lang="en-US" dirty="0" smtClean="0"/>
              <a:t>fact</a:t>
            </a:r>
            <a:endParaRPr lang="en-US" dirty="0"/>
          </a:p>
        </p:txBody>
      </p:sp>
      <p:sp>
        <p:nvSpPr>
          <p:cNvPr id="10" name="TextBox 9"/>
          <p:cNvSpPr txBox="1"/>
          <p:nvPr/>
        </p:nvSpPr>
        <p:spPr>
          <a:xfrm>
            <a:off x="5811600" y="3902670"/>
            <a:ext cx="1731564" cy="1754326"/>
          </a:xfrm>
          <a:prstGeom prst="rect">
            <a:avLst/>
          </a:prstGeom>
          <a:noFill/>
        </p:spPr>
        <p:txBody>
          <a:bodyPr wrap="square" rtlCol="0">
            <a:spAutoFit/>
          </a:bodyPr>
          <a:lstStyle/>
          <a:p>
            <a:r>
              <a:rPr lang="en-US" dirty="0" smtClean="0"/>
              <a:t>Something</a:t>
            </a:r>
            <a:r>
              <a:rPr lang="en-US" dirty="0" smtClean="0"/>
              <a:t> that m</a:t>
            </a:r>
            <a:r>
              <a:rPr lang="en-US" dirty="0" smtClean="0"/>
              <a:t>akes a situation </a:t>
            </a:r>
          </a:p>
          <a:p>
            <a:r>
              <a:rPr lang="en-US" dirty="0"/>
              <a:t>w</a:t>
            </a:r>
            <a:r>
              <a:rPr lang="en-US" dirty="0" smtClean="0"/>
              <a:t>hat it is</a:t>
            </a:r>
            <a:endParaRPr lang="en-US" dirty="0" smtClean="0"/>
          </a:p>
          <a:p>
            <a:endParaRPr lang="en-US" dirty="0" smtClean="0"/>
          </a:p>
          <a:p>
            <a:r>
              <a:rPr lang="en-US" dirty="0" smtClean="0"/>
              <a:t> </a:t>
            </a:r>
          </a:p>
        </p:txBody>
      </p:sp>
      <p:sp>
        <p:nvSpPr>
          <p:cNvPr id="8" name="TextBox 7"/>
          <p:cNvSpPr txBox="1"/>
          <p:nvPr/>
        </p:nvSpPr>
        <p:spPr>
          <a:xfrm>
            <a:off x="3422356" y="4238954"/>
            <a:ext cx="404278" cy="369332"/>
          </a:xfrm>
          <a:prstGeom prst="rect">
            <a:avLst/>
          </a:prstGeom>
          <a:noFill/>
        </p:spPr>
        <p:txBody>
          <a:bodyPr wrap="none" rtlCol="0">
            <a:spAutoFit/>
          </a:bodyPr>
          <a:lstStyle/>
          <a:p>
            <a:r>
              <a:rPr lang="en-US" dirty="0" smtClean="0"/>
              <a:t>or</a:t>
            </a:r>
            <a:endParaRPr lang="en-US" dirty="0"/>
          </a:p>
        </p:txBody>
      </p:sp>
    </p:spTree>
    <p:extLst>
      <p:ext uri="{BB962C8B-B14F-4D97-AF65-F5344CB8AC3E}">
        <p14:creationId xmlns:p14="http://schemas.microsoft.com/office/powerpoint/2010/main" val="29988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099" y="6997809"/>
            <a:ext cx="7450667" cy="1735227"/>
          </a:xfrm>
        </p:spPr>
        <p:txBody>
          <a:bodyPr>
            <a:noAutofit/>
          </a:bodyPr>
          <a:lstStyle/>
          <a:p>
            <a:r>
              <a:rPr lang="en-US" sz="3200" dirty="0" smtClean="0">
                <a:solidFill>
                  <a:srgbClr val="002060"/>
                </a:solidFill>
              </a:rPr>
              <a:t>1. To </a:t>
            </a:r>
            <a:r>
              <a:rPr lang="en-US" sz="3200" dirty="0">
                <a:solidFill>
                  <a:srgbClr val="002060"/>
                </a:solidFill>
              </a:rPr>
              <a:t>the great dissatisfaction of his parents, he resolved to return to </a:t>
            </a:r>
            <a:r>
              <a:rPr lang="en-US" sz="3200" dirty="0" smtClean="0">
                <a:solidFill>
                  <a:srgbClr val="002060"/>
                </a:solidFill>
              </a:rPr>
              <a:t>Paris, </a:t>
            </a:r>
            <a:r>
              <a:rPr lang="en-US" sz="3200" dirty="0">
                <a:solidFill>
                  <a:srgbClr val="002060"/>
                </a:solidFill>
              </a:rPr>
              <a:t>and to earn his living there by giving lessons in </a:t>
            </a:r>
            <a:r>
              <a:rPr lang="en-US" sz="3200" dirty="0" smtClean="0">
                <a:solidFill>
                  <a:srgbClr val="002060"/>
                </a:solidFill>
              </a:rPr>
              <a:t>art.</a:t>
            </a:r>
            <a:r>
              <a:rPr lang="en-US" sz="3200" dirty="0"/>
              <a:t/>
            </a:r>
            <a:br>
              <a:rPr lang="en-US" sz="3200" dirty="0"/>
            </a:br>
            <a:r>
              <a:rPr lang="en-US" sz="3200" dirty="0">
                <a:solidFill>
                  <a:srgbClr val="002060"/>
                </a:solidFill>
              </a:rPr>
              <a:t/>
            </a:r>
            <a:br>
              <a:rPr lang="en-US" sz="3200" dirty="0">
                <a:solidFill>
                  <a:srgbClr val="002060"/>
                </a:solidFill>
              </a:rPr>
            </a:br>
            <a:r>
              <a:rPr lang="en-US" sz="3200" dirty="0">
                <a:solidFill>
                  <a:srgbClr val="002060"/>
                </a:solidFill>
              </a:rPr>
              <a:t/>
            </a:r>
            <a:br>
              <a:rPr lang="en-US" sz="3200" dirty="0">
                <a:solidFill>
                  <a:srgbClr val="002060"/>
                </a:solidFill>
              </a:rPr>
            </a:br>
            <a:r>
              <a:rPr lang="en-US" sz="3200" dirty="0"/>
              <a:t/>
            </a:r>
            <a:br>
              <a:rPr lang="en-US" sz="3200" dirty="0"/>
            </a:br>
            <a:r>
              <a:rPr lang="en-US" sz="3200" i="1" dirty="0"/>
              <a:t/>
            </a:r>
            <a:br>
              <a:rPr lang="en-US" sz="3200" i="1" dirty="0"/>
            </a:br>
            <a:r>
              <a:rPr lang="en-US" sz="3200" dirty="0"/>
              <a:t/>
            </a:r>
            <a:br>
              <a:rPr lang="en-US" sz="3200" dirty="0"/>
            </a:br>
            <a:r>
              <a:rPr lang="en-US" sz="2800" i="1" dirty="0"/>
              <a:t/>
            </a:r>
            <a:br>
              <a:rPr lang="en-US" sz="2800" i="1" dirty="0"/>
            </a:br>
            <a:r>
              <a:rPr lang="en-US" sz="2800" dirty="0"/>
              <a:t/>
            </a:r>
            <a:br>
              <a:rPr lang="en-US" sz="2800" dirty="0"/>
            </a:br>
            <a:r>
              <a:rPr lang="en-US" sz="3200" dirty="0"/>
              <a:t/>
            </a:r>
            <a:br>
              <a:rPr lang="en-US" sz="3200" dirty="0"/>
            </a:br>
            <a:r>
              <a:rPr lang="en-US" sz="3200" dirty="0">
                <a:solidFill>
                  <a:srgbClr val="002060"/>
                </a:solidFill>
              </a:rPr>
              <a:t/>
            </a:r>
            <a:br>
              <a:rPr lang="en-US" sz="3200" dirty="0">
                <a:solidFill>
                  <a:srgbClr val="002060"/>
                </a:solidFill>
              </a:rPr>
            </a:br>
            <a:r>
              <a:rPr lang="en-US" sz="2800" dirty="0"/>
              <a:t/>
            </a:r>
            <a:br>
              <a:rPr lang="en-US" sz="2800" dirty="0"/>
            </a:br>
            <a:endParaRPr lang="en-US" sz="2800" dirty="0">
              <a:solidFill>
                <a:srgbClr val="002060"/>
              </a:solidFill>
            </a:endParaRPr>
          </a:p>
        </p:txBody>
      </p:sp>
      <p:sp>
        <p:nvSpPr>
          <p:cNvPr id="3" name="Content Placeholder 2"/>
          <p:cNvSpPr>
            <a:spLocks noGrp="1"/>
          </p:cNvSpPr>
          <p:nvPr>
            <p:ph idx="1"/>
          </p:nvPr>
        </p:nvSpPr>
        <p:spPr>
          <a:xfrm>
            <a:off x="181099" y="3666744"/>
            <a:ext cx="8582296" cy="2978014"/>
          </a:xfrm>
        </p:spPr>
        <p:txBody>
          <a:bodyPr>
            <a:normAutofit fontScale="70000" lnSpcReduction="20000"/>
          </a:bodyPr>
          <a:lstStyle/>
          <a:p>
            <a:pPr marL="0" indent="0">
              <a:buNone/>
            </a:pPr>
            <a:endParaRPr lang="en-US" sz="4500" dirty="0"/>
          </a:p>
          <a:p>
            <a:pPr marL="514350" indent="-514350">
              <a:buAutoNum type="alphaLcPeriod"/>
            </a:pPr>
            <a:r>
              <a:rPr lang="en-US" sz="4500" dirty="0" smtClean="0"/>
              <a:t>Do you recognize the root? (whiteboard)</a:t>
            </a:r>
          </a:p>
          <a:p>
            <a:pPr marL="514350" indent="-514350">
              <a:buAutoNum type="alphaLcPeriod"/>
            </a:pPr>
            <a:r>
              <a:rPr lang="en-US" sz="4500" dirty="0" smtClean="0"/>
              <a:t>Try out the meaning of the root in the sentence.</a:t>
            </a:r>
          </a:p>
          <a:p>
            <a:pPr marL="514350" indent="-514350">
              <a:buAutoNum type="alphaLcPeriod"/>
            </a:pPr>
            <a:r>
              <a:rPr lang="en-US" sz="45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Tree>
    <p:extLst>
      <p:ext uri="{BB962C8B-B14F-4D97-AF65-F5344CB8AC3E}">
        <p14:creationId xmlns:p14="http://schemas.microsoft.com/office/powerpoint/2010/main" val="1050136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457199" y="4238954"/>
            <a:ext cx="1756524" cy="369332"/>
          </a:xfrm>
          <a:prstGeom prst="rect">
            <a:avLst/>
          </a:prstGeom>
          <a:noFill/>
        </p:spPr>
        <p:txBody>
          <a:bodyPr wrap="square" rtlCol="0">
            <a:spAutoFit/>
          </a:bodyPr>
          <a:lstStyle/>
          <a:p>
            <a:r>
              <a:rPr lang="en-US" smtClean="0"/>
              <a:t>dissatisfaction</a:t>
            </a:r>
            <a:endParaRPr lang="en-US" dirty="0"/>
          </a:p>
        </p:txBody>
      </p:sp>
      <p:sp>
        <p:nvSpPr>
          <p:cNvPr id="6" name="TextBox 5"/>
          <p:cNvSpPr txBox="1"/>
          <p:nvPr/>
        </p:nvSpPr>
        <p:spPr>
          <a:xfrm>
            <a:off x="4696679" y="4238954"/>
            <a:ext cx="562975" cy="369332"/>
          </a:xfrm>
          <a:prstGeom prst="rect">
            <a:avLst/>
          </a:prstGeom>
          <a:noFill/>
        </p:spPr>
        <p:txBody>
          <a:bodyPr wrap="none" rtlCol="0">
            <a:spAutoFit/>
          </a:bodyPr>
          <a:lstStyle/>
          <a:p>
            <a:r>
              <a:rPr lang="en-US" dirty="0" smtClean="0"/>
              <a:t>fac</a:t>
            </a:r>
            <a:endParaRPr lang="en-US" dirty="0"/>
          </a:p>
        </p:txBody>
      </p:sp>
      <p:sp>
        <p:nvSpPr>
          <p:cNvPr id="10" name="TextBox 9"/>
          <p:cNvSpPr txBox="1"/>
          <p:nvPr/>
        </p:nvSpPr>
        <p:spPr>
          <a:xfrm>
            <a:off x="5811600" y="3902670"/>
            <a:ext cx="1731564" cy="646331"/>
          </a:xfrm>
          <a:prstGeom prst="rect">
            <a:avLst/>
          </a:prstGeom>
          <a:noFill/>
        </p:spPr>
        <p:txBody>
          <a:bodyPr wrap="square" rtlCol="0">
            <a:spAutoFit/>
          </a:bodyPr>
          <a:lstStyle/>
          <a:p>
            <a:r>
              <a:rPr lang="en-US" dirty="0" smtClean="0"/>
              <a:t>To </a:t>
            </a:r>
            <a:r>
              <a:rPr lang="en-US" dirty="0" smtClean="0"/>
              <a:t>make </a:t>
            </a:r>
            <a:endParaRPr lang="en-US" dirty="0" smtClean="0"/>
          </a:p>
          <a:p>
            <a:r>
              <a:rPr lang="en-US" dirty="0" smtClean="0"/>
              <a:t>unhappy</a:t>
            </a:r>
            <a:endParaRPr lang="en-US" dirty="0" smtClean="0"/>
          </a:p>
        </p:txBody>
      </p:sp>
      <p:sp>
        <p:nvSpPr>
          <p:cNvPr id="8" name="TextBox 7"/>
          <p:cNvSpPr txBox="1"/>
          <p:nvPr/>
        </p:nvSpPr>
        <p:spPr>
          <a:xfrm>
            <a:off x="3422356" y="4238954"/>
            <a:ext cx="601447" cy="369332"/>
          </a:xfrm>
          <a:prstGeom prst="rect">
            <a:avLst/>
          </a:prstGeom>
          <a:noFill/>
        </p:spPr>
        <p:txBody>
          <a:bodyPr wrap="none" rtlCol="0">
            <a:spAutoFit/>
          </a:bodyPr>
          <a:lstStyle/>
          <a:p>
            <a:r>
              <a:rPr lang="en-US" dirty="0" smtClean="0"/>
              <a:t>tion</a:t>
            </a:r>
            <a:endParaRPr lang="en-US" dirty="0"/>
          </a:p>
        </p:txBody>
      </p:sp>
      <p:sp>
        <p:nvSpPr>
          <p:cNvPr id="9" name="TextBox 8"/>
          <p:cNvSpPr txBox="1"/>
          <p:nvPr/>
        </p:nvSpPr>
        <p:spPr>
          <a:xfrm>
            <a:off x="2380917" y="4231794"/>
            <a:ext cx="479618" cy="369332"/>
          </a:xfrm>
          <a:prstGeom prst="rect">
            <a:avLst/>
          </a:prstGeom>
          <a:noFill/>
        </p:spPr>
        <p:txBody>
          <a:bodyPr wrap="none" rtlCol="0">
            <a:spAutoFit/>
          </a:bodyPr>
          <a:lstStyle/>
          <a:p>
            <a:r>
              <a:rPr lang="en-US" dirty="0" smtClean="0"/>
              <a:t>dis</a:t>
            </a:r>
            <a:endParaRPr lang="en-US" dirty="0"/>
          </a:p>
        </p:txBody>
      </p:sp>
    </p:spTree>
    <p:extLst>
      <p:ext uri="{BB962C8B-B14F-4D97-AF65-F5344CB8AC3E}">
        <p14:creationId xmlns:p14="http://schemas.microsoft.com/office/powerpoint/2010/main" val="518352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8"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09" y="0"/>
            <a:ext cx="6508377" cy="1143000"/>
          </a:xfrm>
        </p:spPr>
        <p:txBody>
          <a:bodyPr/>
          <a:lstStyle/>
          <a:p>
            <a:r>
              <a:rPr lang="en-US" dirty="0" smtClean="0"/>
              <a:t>What is a root? </a:t>
            </a:r>
            <a:endParaRPr lang="en-US" dirty="0"/>
          </a:p>
        </p:txBody>
      </p:sp>
      <p:sp>
        <p:nvSpPr>
          <p:cNvPr id="3" name="Content Placeholder 2"/>
          <p:cNvSpPr>
            <a:spLocks noGrp="1"/>
          </p:cNvSpPr>
          <p:nvPr>
            <p:ph idx="1"/>
          </p:nvPr>
        </p:nvSpPr>
        <p:spPr>
          <a:xfrm>
            <a:off x="278231" y="1005840"/>
            <a:ext cx="7680960" cy="5652654"/>
          </a:xfrm>
        </p:spPr>
        <p:txBody>
          <a:bodyPr>
            <a:normAutofit fontScale="62500" lnSpcReduction="20000"/>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t>deport</a:t>
            </a:r>
            <a:r>
              <a:rPr lang="en-US" sz="7200" dirty="0" smtClean="0"/>
              <a:t> </a:t>
            </a:r>
            <a:endParaRPr lang="en-US" sz="7200" dirty="0" smtClean="0"/>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graphic</a:t>
            </a: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rejection</a:t>
            </a: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deduce</a:t>
            </a:r>
            <a:endParaRPr lang="en-US" sz="7200" dirty="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benign</a:t>
            </a: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credence</a:t>
            </a: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primarily</a:t>
            </a: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subservient</a:t>
            </a: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dictator</a:t>
            </a: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7200" dirty="0">
              <a:solidFill>
                <a:srgbClr val="002060"/>
              </a:solidFill>
            </a:endParaRPr>
          </a:p>
        </p:txBody>
      </p:sp>
    </p:spTree>
    <p:extLst>
      <p:ext uri="{BB962C8B-B14F-4D97-AF65-F5344CB8AC3E}">
        <p14:creationId xmlns:p14="http://schemas.microsoft.com/office/powerpoint/2010/main" val="1437669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with LINCS</a:t>
            </a:r>
            <a:endParaRPr lang="en-US" dirty="0"/>
          </a:p>
        </p:txBody>
      </p:sp>
      <p:sp>
        <p:nvSpPr>
          <p:cNvPr id="3" name="Content Placeholder 2"/>
          <p:cNvSpPr>
            <a:spLocks noGrp="1"/>
          </p:cNvSpPr>
          <p:nvPr>
            <p:ph idx="1"/>
          </p:nvPr>
        </p:nvSpPr>
        <p:spPr>
          <a:xfrm>
            <a:off x="457200" y="2160516"/>
            <a:ext cx="8229600" cy="3965647"/>
          </a:xfrm>
        </p:spPr>
        <p:txBody>
          <a:bodyPr/>
          <a:lstStyle/>
          <a:p>
            <a:pPr marL="514350" indent="-514350">
              <a:buAutoNum type="arabicPeriod"/>
            </a:pPr>
            <a:r>
              <a:rPr lang="en-US" dirty="0" smtClean="0"/>
              <a:t>What is the story? </a:t>
            </a:r>
          </a:p>
          <a:p>
            <a:pPr marL="514350" indent="-514350">
              <a:buAutoNum type="arabicPeriod"/>
            </a:pPr>
            <a:r>
              <a:rPr lang="en-US" dirty="0" smtClean="0"/>
              <a:t>What is the reminding word?</a:t>
            </a:r>
          </a:p>
          <a:p>
            <a:pPr marL="514350" indent="-514350">
              <a:buAutoNum type="arabicPeriod"/>
            </a:pPr>
            <a:r>
              <a:rPr lang="en-US" dirty="0" smtClean="0"/>
              <a:t>What is the word? </a:t>
            </a:r>
          </a:p>
          <a:p>
            <a:pPr marL="514350" indent="-514350">
              <a:buAutoNum type="arabicPeriod"/>
            </a:pPr>
            <a:r>
              <a:rPr lang="en-US" dirty="0" smtClean="0"/>
              <a:t>What is the definition?</a:t>
            </a:r>
            <a:endParaRPr lang="en-US" dirty="0"/>
          </a:p>
        </p:txBody>
      </p:sp>
    </p:spTree>
    <p:extLst>
      <p:ext uri="{BB962C8B-B14F-4D97-AF65-F5344CB8AC3E}">
        <p14:creationId xmlns:p14="http://schemas.microsoft.com/office/powerpoint/2010/main" val="1509337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4-07-24 at 12.57.49 PM.png"/>
          <p:cNvPicPr>
            <a:picLocks noGrp="1" noChangeAspect="1"/>
          </p:cNvPicPr>
          <p:nvPr>
            <p:ph idx="1"/>
          </p:nvPr>
        </p:nvPicPr>
        <p:blipFill>
          <a:blip r:embed="rId2">
            <a:extLst>
              <a:ext uri="{28A0092B-C50C-407E-A947-70E740481C1C}">
                <a14:useLocalDpi xmlns:a14="http://schemas.microsoft.com/office/drawing/2010/main" val="0"/>
              </a:ext>
            </a:extLst>
          </a:blip>
          <a:srcRect t="-45405" b="-45405"/>
          <a:stretch>
            <a:fillRect/>
          </a:stretch>
        </p:blipFill>
        <p:spPr>
          <a:xfrm>
            <a:off x="241069" y="2109238"/>
            <a:ext cx="8229600" cy="4525963"/>
          </a:xfrm>
        </p:spPr>
      </p:pic>
      <p:sp>
        <p:nvSpPr>
          <p:cNvPr id="5" name="TextBox 4"/>
          <p:cNvSpPr txBox="1"/>
          <p:nvPr/>
        </p:nvSpPr>
        <p:spPr>
          <a:xfrm>
            <a:off x="760941" y="3666944"/>
            <a:ext cx="1351786" cy="584775"/>
          </a:xfrm>
          <a:prstGeom prst="rect">
            <a:avLst/>
          </a:prstGeom>
          <a:noFill/>
        </p:spPr>
        <p:txBody>
          <a:bodyPr wrap="square" rtlCol="0">
            <a:spAutoFit/>
          </a:bodyPr>
          <a:lstStyle/>
          <a:p>
            <a:r>
              <a:rPr lang="en-US" sz="3200" dirty="0" smtClean="0"/>
              <a:t>fact</a:t>
            </a:r>
            <a:endParaRPr lang="en-US" sz="3200" dirty="0"/>
          </a:p>
        </p:txBody>
      </p:sp>
      <p:sp>
        <p:nvSpPr>
          <p:cNvPr id="9" name="TextBox 8"/>
          <p:cNvSpPr txBox="1"/>
          <p:nvPr/>
        </p:nvSpPr>
        <p:spPr>
          <a:xfrm>
            <a:off x="4491789" y="3541223"/>
            <a:ext cx="2138948" cy="646331"/>
          </a:xfrm>
          <a:prstGeom prst="rect">
            <a:avLst/>
          </a:prstGeom>
          <a:noFill/>
        </p:spPr>
        <p:txBody>
          <a:bodyPr wrap="square" rtlCol="0">
            <a:spAutoFit/>
          </a:bodyPr>
          <a:lstStyle/>
          <a:p>
            <a:r>
              <a:rPr lang="en-US" sz="3600" dirty="0" smtClean="0"/>
              <a:t> </a:t>
            </a:r>
            <a:endParaRPr lang="en-US" sz="3600" dirty="0"/>
          </a:p>
        </p:txBody>
      </p:sp>
      <p:sp>
        <p:nvSpPr>
          <p:cNvPr id="2" name="TextBox 1"/>
          <p:cNvSpPr txBox="1"/>
          <p:nvPr/>
        </p:nvSpPr>
        <p:spPr>
          <a:xfrm>
            <a:off x="654198" y="4495330"/>
            <a:ext cx="1066318" cy="584775"/>
          </a:xfrm>
          <a:prstGeom prst="rect">
            <a:avLst/>
          </a:prstGeom>
          <a:noFill/>
        </p:spPr>
        <p:txBody>
          <a:bodyPr wrap="none" rtlCol="0">
            <a:spAutoFit/>
          </a:bodyPr>
          <a:lstStyle/>
          <a:p>
            <a:r>
              <a:rPr lang="en-US" sz="3200" dirty="0" smtClean="0"/>
              <a:t>fake</a:t>
            </a:r>
            <a:endParaRPr lang="en-US" sz="3200" dirty="0"/>
          </a:p>
        </p:txBody>
      </p:sp>
      <p:sp>
        <p:nvSpPr>
          <p:cNvPr id="3" name="TextBox 2"/>
          <p:cNvSpPr txBox="1"/>
          <p:nvPr/>
        </p:nvSpPr>
        <p:spPr>
          <a:xfrm>
            <a:off x="6684275" y="4019237"/>
            <a:ext cx="1300356" cy="369332"/>
          </a:xfrm>
          <a:prstGeom prst="rect">
            <a:avLst/>
          </a:prstGeom>
          <a:noFill/>
        </p:spPr>
        <p:txBody>
          <a:bodyPr wrap="none" rtlCol="0">
            <a:spAutoFit/>
          </a:bodyPr>
          <a:lstStyle/>
          <a:p>
            <a:r>
              <a:rPr lang="en-US" dirty="0" smtClean="0"/>
              <a:t>Made, do</a:t>
            </a:r>
            <a:endParaRPr lang="en-US" dirty="0"/>
          </a:p>
        </p:txBody>
      </p:sp>
      <p:sp>
        <p:nvSpPr>
          <p:cNvPr id="7" name="TextBox 6"/>
          <p:cNvSpPr txBox="1"/>
          <p:nvPr/>
        </p:nvSpPr>
        <p:spPr>
          <a:xfrm>
            <a:off x="2632598" y="3833609"/>
            <a:ext cx="1723271" cy="1477328"/>
          </a:xfrm>
          <a:prstGeom prst="rect">
            <a:avLst/>
          </a:prstGeom>
          <a:noFill/>
        </p:spPr>
        <p:txBody>
          <a:bodyPr wrap="square" rtlCol="0">
            <a:spAutoFit/>
          </a:bodyPr>
          <a:lstStyle/>
          <a:p>
            <a:r>
              <a:rPr lang="en-US" dirty="0" smtClean="0"/>
              <a:t>She is a </a:t>
            </a:r>
            <a:r>
              <a:rPr lang="en-US" dirty="0" smtClean="0">
                <a:solidFill>
                  <a:srgbClr val="FF0000"/>
                </a:solidFill>
              </a:rPr>
              <a:t>fake</a:t>
            </a:r>
            <a:r>
              <a:rPr lang="en-US" dirty="0" smtClean="0"/>
              <a:t> </a:t>
            </a:r>
          </a:p>
          <a:p>
            <a:r>
              <a:rPr lang="en-US" dirty="0"/>
              <a:t>f</a:t>
            </a:r>
            <a:r>
              <a:rPr lang="en-US" dirty="0" smtClean="0"/>
              <a:t>riend she </a:t>
            </a:r>
            <a:r>
              <a:rPr lang="en-US" dirty="0" smtClean="0">
                <a:solidFill>
                  <a:srgbClr val="FF0000"/>
                </a:solidFill>
              </a:rPr>
              <a:t>made</a:t>
            </a:r>
          </a:p>
          <a:p>
            <a:r>
              <a:rPr lang="en-US" dirty="0"/>
              <a:t>m</a:t>
            </a:r>
            <a:r>
              <a:rPr lang="en-US" dirty="0" smtClean="0"/>
              <a:t>e </a:t>
            </a:r>
            <a:r>
              <a:rPr lang="en-US" dirty="0" smtClean="0">
                <a:solidFill>
                  <a:srgbClr val="FF0000"/>
                </a:solidFill>
              </a:rPr>
              <a:t>do</a:t>
            </a:r>
            <a:r>
              <a:rPr lang="en-US" dirty="0" smtClean="0"/>
              <a:t> her homework.</a:t>
            </a:r>
            <a:endParaRPr lang="en-US" dirty="0"/>
          </a:p>
        </p:txBody>
      </p:sp>
      <p:sp>
        <p:nvSpPr>
          <p:cNvPr id="8" name="TextBox 7"/>
          <p:cNvSpPr txBox="1"/>
          <p:nvPr/>
        </p:nvSpPr>
        <p:spPr>
          <a:xfrm>
            <a:off x="588121" y="1801874"/>
            <a:ext cx="6419386" cy="584775"/>
          </a:xfrm>
          <a:prstGeom prst="rect">
            <a:avLst/>
          </a:prstGeom>
          <a:noFill/>
        </p:spPr>
        <p:txBody>
          <a:bodyPr wrap="none" rtlCol="0">
            <a:spAutoFit/>
          </a:bodyPr>
          <a:lstStyle/>
          <a:p>
            <a:r>
              <a:rPr lang="en-US" sz="3200" b="1" dirty="0" smtClean="0"/>
              <a:t>LINCS for Root Words on Flash Drive </a:t>
            </a:r>
            <a:endParaRPr lang="en-US" sz="3200" b="1"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11345" y="4019237"/>
            <a:ext cx="1801924" cy="1009077"/>
          </a:xfrm>
          <a:prstGeom prst="rect">
            <a:avLst/>
          </a:prstGeom>
        </p:spPr>
      </p:pic>
    </p:spTree>
    <p:extLst>
      <p:ext uri="{BB962C8B-B14F-4D97-AF65-F5344CB8AC3E}">
        <p14:creationId xmlns:p14="http://schemas.microsoft.com/office/powerpoint/2010/main" val="1711857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26142" y="615142"/>
            <a:ext cx="5490294" cy="5913333"/>
          </a:xfrm>
        </p:spPr>
      </p:pic>
    </p:spTree>
    <p:extLst>
      <p:ext uri="{BB962C8B-B14F-4D97-AF65-F5344CB8AC3E}">
        <p14:creationId xmlns:p14="http://schemas.microsoft.com/office/powerpoint/2010/main" val="2371253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r>
              <a:rPr lang="en-US" dirty="0"/>
              <a:t> </a:t>
            </a:r>
            <a:br>
              <a:rPr lang="en-US" dirty="0"/>
            </a:br>
            <a:r>
              <a:rPr lang="en-US" dirty="0"/>
              <a:t/>
            </a:r>
            <a:br>
              <a:rPr lang="en-US" dirty="0"/>
            </a:br>
            <a:endParaRPr lang="en-US" dirty="0"/>
          </a:p>
        </p:txBody>
      </p:sp>
      <p:sp>
        <p:nvSpPr>
          <p:cNvPr id="3" name="Content Placeholder 2"/>
          <p:cNvSpPr>
            <a:spLocks noGrp="1"/>
          </p:cNvSpPr>
          <p:nvPr>
            <p:ph idx="1"/>
          </p:nvPr>
        </p:nvSpPr>
        <p:spPr>
          <a:xfrm>
            <a:off x="256905" y="1453009"/>
            <a:ext cx="8887095" cy="3335352"/>
          </a:xfrm>
        </p:spPr>
        <p:txBody>
          <a:bodyPr>
            <a:normAutofit fontScale="40000" lnSpcReduction="20000"/>
          </a:bodyPr>
          <a:lstStyle/>
          <a:p>
            <a:pPr marL="514350" indent="-514350">
              <a:buAutoNum type="alphaLcPeriod"/>
            </a:pPr>
            <a:endParaRPr lang="en-US" dirty="0" smtClean="0"/>
          </a:p>
          <a:p>
            <a:pPr marL="514350" indent="-514350">
              <a:buAutoNum type="alphaLcPeriod"/>
            </a:pPr>
            <a:endParaRPr lang="en-US" dirty="0"/>
          </a:p>
          <a:p>
            <a:pPr marL="514350" indent="-514350">
              <a:buAutoNum type="alphaLcPeriod"/>
            </a:pPr>
            <a:endParaRPr lang="en-US" dirty="0" smtClean="0"/>
          </a:p>
          <a:p>
            <a:pPr marL="514350" indent="-514350">
              <a:buAutoNum type="alphaLcPeriod"/>
            </a:pPr>
            <a:endParaRPr lang="en-US" dirty="0"/>
          </a:p>
          <a:p>
            <a:pPr marL="514350" indent="-514350">
              <a:buAutoNum type="alphaLcPeriod"/>
            </a:pPr>
            <a:r>
              <a:rPr lang="en-US" sz="7000" dirty="0" smtClean="0"/>
              <a:t>Do you recognize the root? (whiteboard)</a:t>
            </a:r>
          </a:p>
          <a:p>
            <a:pPr marL="514350" indent="-514350">
              <a:buAutoNum type="alphaLcPeriod"/>
            </a:pPr>
            <a:r>
              <a:rPr lang="en-US" sz="7000" dirty="0" smtClean="0"/>
              <a:t>Try out the meaning of the root in the sentence.</a:t>
            </a:r>
          </a:p>
          <a:p>
            <a:pPr marL="514350" indent="-514350">
              <a:buAutoNum type="alphaLcPeriod"/>
            </a:pPr>
            <a:r>
              <a:rPr lang="en-US" sz="7000" dirty="0" smtClean="0"/>
              <a:t>What do you think the word means? </a:t>
            </a:r>
          </a:p>
          <a:p>
            <a:pPr marL="514350" indent="-514350">
              <a:buAutoNum type="arabicPeriod"/>
            </a:pPr>
            <a:endParaRPr lang="en-US" sz="2500" dirty="0"/>
          </a:p>
        </p:txBody>
      </p:sp>
      <p:sp>
        <p:nvSpPr>
          <p:cNvPr id="5" name="Rectangle 4"/>
          <p:cNvSpPr/>
          <p:nvPr/>
        </p:nvSpPr>
        <p:spPr>
          <a:xfrm>
            <a:off x="256905" y="914400"/>
            <a:ext cx="6947084" cy="1077218"/>
          </a:xfrm>
          <a:prstGeom prst="rect">
            <a:avLst/>
          </a:prstGeom>
        </p:spPr>
        <p:txBody>
          <a:bodyPr wrap="square">
            <a:spAutoFit/>
          </a:bodyPr>
          <a:lstStyle/>
          <a:p>
            <a:r>
              <a:rPr lang="en-US" sz="3200" dirty="0" smtClean="0">
                <a:solidFill>
                  <a:srgbClr val="002060"/>
                </a:solidFill>
              </a:rPr>
              <a:t>1. They decided to do away </a:t>
            </a:r>
            <a:r>
              <a:rPr lang="en-US" sz="3200" dirty="0">
                <a:solidFill>
                  <a:srgbClr val="002060"/>
                </a:solidFill>
              </a:rPr>
              <a:t> </a:t>
            </a:r>
            <a:r>
              <a:rPr lang="en-US" sz="3200" dirty="0" smtClean="0">
                <a:solidFill>
                  <a:srgbClr val="002060"/>
                </a:solidFill>
              </a:rPr>
              <a:t>with </a:t>
            </a:r>
            <a:r>
              <a:rPr lang="en-US" sz="3200" dirty="0">
                <a:solidFill>
                  <a:srgbClr val="002060"/>
                </a:solidFill>
              </a:rPr>
              <a:t>the old </a:t>
            </a:r>
            <a:r>
              <a:rPr lang="en-US" sz="3200" dirty="0" smtClean="0">
                <a:solidFill>
                  <a:srgbClr val="002060"/>
                </a:solidFill>
              </a:rPr>
              <a:t>machinery in the factory.</a:t>
            </a:r>
            <a:endParaRPr lang="en-US" sz="3200" dirty="0">
              <a:solidFill>
                <a:srgbClr val="002060"/>
              </a:solidFill>
            </a:endParaRPr>
          </a:p>
        </p:txBody>
      </p:sp>
    </p:spTree>
    <p:extLst>
      <p:ext uri="{BB962C8B-B14F-4D97-AF65-F5344CB8AC3E}">
        <p14:creationId xmlns:p14="http://schemas.microsoft.com/office/powerpoint/2010/main" val="101559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63604064"/>
              </p:ext>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472073" y="4112026"/>
            <a:ext cx="984565" cy="369332"/>
          </a:xfrm>
          <a:prstGeom prst="rect">
            <a:avLst/>
          </a:prstGeom>
          <a:noFill/>
        </p:spPr>
        <p:txBody>
          <a:bodyPr wrap="none" rtlCol="0">
            <a:spAutoFit/>
          </a:bodyPr>
          <a:lstStyle/>
          <a:p>
            <a:r>
              <a:rPr lang="en-US" dirty="0" smtClean="0"/>
              <a:t>factory</a:t>
            </a:r>
            <a:endParaRPr lang="en-US" dirty="0"/>
          </a:p>
        </p:txBody>
      </p:sp>
      <p:sp>
        <p:nvSpPr>
          <p:cNvPr id="6" name="TextBox 5"/>
          <p:cNvSpPr txBox="1"/>
          <p:nvPr/>
        </p:nvSpPr>
        <p:spPr>
          <a:xfrm>
            <a:off x="4581671" y="4100454"/>
            <a:ext cx="641522" cy="369332"/>
          </a:xfrm>
          <a:prstGeom prst="rect">
            <a:avLst/>
          </a:prstGeom>
          <a:noFill/>
        </p:spPr>
        <p:txBody>
          <a:bodyPr wrap="none" rtlCol="0">
            <a:spAutoFit/>
          </a:bodyPr>
          <a:lstStyle/>
          <a:p>
            <a:r>
              <a:rPr lang="en-US" smtClean="0"/>
              <a:t>f</a:t>
            </a:r>
            <a:r>
              <a:rPr lang="en-US" smtClean="0"/>
              <a:t>act</a:t>
            </a:r>
            <a:endParaRPr lang="en-US" dirty="0"/>
          </a:p>
        </p:txBody>
      </p:sp>
      <p:sp>
        <p:nvSpPr>
          <p:cNvPr id="7" name="TextBox 6"/>
          <p:cNvSpPr txBox="1"/>
          <p:nvPr/>
        </p:nvSpPr>
        <p:spPr>
          <a:xfrm>
            <a:off x="5839499" y="3869621"/>
            <a:ext cx="1604927" cy="923330"/>
          </a:xfrm>
          <a:prstGeom prst="rect">
            <a:avLst/>
          </a:prstGeom>
          <a:noFill/>
        </p:spPr>
        <p:txBody>
          <a:bodyPr wrap="none" rtlCol="0">
            <a:spAutoFit/>
          </a:bodyPr>
          <a:lstStyle/>
          <a:p>
            <a:r>
              <a:rPr lang="en-US" dirty="0" smtClean="0"/>
              <a:t>A place</a:t>
            </a:r>
          </a:p>
          <a:p>
            <a:r>
              <a:rPr lang="en-US" dirty="0"/>
              <a:t>w</a:t>
            </a:r>
            <a:r>
              <a:rPr lang="en-US" dirty="0" smtClean="0"/>
              <a:t>here things</a:t>
            </a:r>
          </a:p>
          <a:p>
            <a:r>
              <a:rPr lang="en-US" dirty="0"/>
              <a:t>a</a:t>
            </a:r>
            <a:r>
              <a:rPr lang="en-US" dirty="0" smtClean="0"/>
              <a:t>re made</a:t>
            </a:r>
            <a:endParaRPr lang="en-US" dirty="0" smtClean="0"/>
          </a:p>
        </p:txBody>
      </p:sp>
      <p:sp>
        <p:nvSpPr>
          <p:cNvPr id="8" name="TextBox 7"/>
          <p:cNvSpPr txBox="1"/>
          <p:nvPr/>
        </p:nvSpPr>
        <p:spPr>
          <a:xfrm>
            <a:off x="3504312" y="3961954"/>
            <a:ext cx="404278" cy="646331"/>
          </a:xfrm>
          <a:prstGeom prst="rect">
            <a:avLst/>
          </a:prstGeom>
          <a:noFill/>
        </p:spPr>
        <p:txBody>
          <a:bodyPr wrap="none" rtlCol="0">
            <a:spAutoFit/>
          </a:bodyPr>
          <a:lstStyle/>
          <a:p>
            <a:r>
              <a:rPr lang="en-US" dirty="0"/>
              <a:t>o</a:t>
            </a:r>
            <a:r>
              <a:rPr lang="en-US" dirty="0" smtClean="0"/>
              <a:t>r</a:t>
            </a:r>
          </a:p>
          <a:p>
            <a:r>
              <a:rPr lang="en-US" dirty="0"/>
              <a:t>y</a:t>
            </a:r>
            <a:endParaRPr lang="en-US" dirty="0"/>
          </a:p>
        </p:txBody>
      </p:sp>
    </p:spTree>
    <p:extLst>
      <p:ext uri="{BB962C8B-B14F-4D97-AF65-F5344CB8AC3E}">
        <p14:creationId xmlns:p14="http://schemas.microsoft.com/office/powerpoint/2010/main" val="1383677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90593"/>
            <a:ext cx="8582296" cy="2978014"/>
          </a:xfrm>
        </p:spPr>
        <p:txBody>
          <a:bodyPr>
            <a:normAutofit fontScale="55000" lnSpcReduction="20000"/>
          </a:bodyPr>
          <a:lstStyle/>
          <a:p>
            <a:pPr marL="514350" indent="-514350">
              <a:buAutoNum type="alphaLcPeriod"/>
            </a:pPr>
            <a:endParaRPr lang="en-US" dirty="0" smtClean="0"/>
          </a:p>
          <a:p>
            <a:pPr marL="0" indent="0">
              <a:buNone/>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
        <p:nvSpPr>
          <p:cNvPr id="6" name="TextBox 5"/>
          <p:cNvSpPr txBox="1"/>
          <p:nvPr/>
        </p:nvSpPr>
        <p:spPr>
          <a:xfrm>
            <a:off x="457200" y="1890492"/>
            <a:ext cx="7140632" cy="1077218"/>
          </a:xfrm>
          <a:prstGeom prst="rect">
            <a:avLst/>
          </a:prstGeom>
          <a:noFill/>
        </p:spPr>
        <p:txBody>
          <a:bodyPr wrap="square" rtlCol="0">
            <a:spAutoFit/>
          </a:bodyPr>
          <a:lstStyle/>
          <a:p>
            <a:pPr marL="514350" indent="-514350">
              <a:buAutoNum type="arabicPeriod"/>
            </a:pPr>
            <a:r>
              <a:rPr lang="en-US" sz="3200" dirty="0">
                <a:solidFill>
                  <a:srgbClr val="002060"/>
                </a:solidFill>
              </a:rPr>
              <a:t>The company manufactures a variety of paper goods.</a:t>
            </a:r>
            <a:endParaRPr lang="en-US" sz="3200" dirty="0">
              <a:solidFill>
                <a:srgbClr val="002060"/>
              </a:solidFill>
            </a:endParaRPr>
          </a:p>
        </p:txBody>
      </p:sp>
    </p:spTree>
    <p:extLst>
      <p:ext uri="{BB962C8B-B14F-4D97-AF65-F5344CB8AC3E}">
        <p14:creationId xmlns:p14="http://schemas.microsoft.com/office/powerpoint/2010/main" val="1769043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457199" y="4207507"/>
            <a:ext cx="1657826" cy="369332"/>
          </a:xfrm>
          <a:prstGeom prst="rect">
            <a:avLst/>
          </a:prstGeom>
          <a:noFill/>
        </p:spPr>
        <p:txBody>
          <a:bodyPr wrap="none" rtlCol="0">
            <a:spAutoFit/>
          </a:bodyPr>
          <a:lstStyle/>
          <a:p>
            <a:r>
              <a:rPr lang="en-US" dirty="0" smtClean="0"/>
              <a:t>manufacture</a:t>
            </a:r>
            <a:endParaRPr lang="en-US" dirty="0"/>
          </a:p>
        </p:txBody>
      </p:sp>
      <p:sp>
        <p:nvSpPr>
          <p:cNvPr id="6" name="TextBox 5"/>
          <p:cNvSpPr txBox="1"/>
          <p:nvPr/>
        </p:nvSpPr>
        <p:spPr>
          <a:xfrm>
            <a:off x="4752950" y="4053764"/>
            <a:ext cx="641522" cy="369332"/>
          </a:xfrm>
          <a:prstGeom prst="rect">
            <a:avLst/>
          </a:prstGeom>
          <a:noFill/>
        </p:spPr>
        <p:txBody>
          <a:bodyPr wrap="none" rtlCol="0">
            <a:spAutoFit/>
          </a:bodyPr>
          <a:lstStyle/>
          <a:p>
            <a:r>
              <a:rPr lang="en-US" dirty="0" smtClean="0"/>
              <a:t>fact</a:t>
            </a:r>
            <a:endParaRPr lang="en-US" dirty="0"/>
          </a:p>
        </p:txBody>
      </p:sp>
      <p:sp>
        <p:nvSpPr>
          <p:cNvPr id="10" name="TextBox 9"/>
          <p:cNvSpPr txBox="1"/>
          <p:nvPr/>
        </p:nvSpPr>
        <p:spPr>
          <a:xfrm>
            <a:off x="5866237" y="3890663"/>
            <a:ext cx="1731564" cy="646331"/>
          </a:xfrm>
          <a:prstGeom prst="rect">
            <a:avLst/>
          </a:prstGeom>
          <a:noFill/>
        </p:spPr>
        <p:txBody>
          <a:bodyPr wrap="square" rtlCol="0">
            <a:spAutoFit/>
          </a:bodyPr>
          <a:lstStyle/>
          <a:p>
            <a:r>
              <a:rPr lang="en-US" dirty="0" smtClean="0"/>
              <a:t>To make </a:t>
            </a:r>
          </a:p>
          <a:p>
            <a:r>
              <a:rPr lang="en-US" dirty="0" smtClean="0"/>
              <a:t>something</a:t>
            </a:r>
            <a:endParaRPr lang="en-US" dirty="0" smtClean="0"/>
          </a:p>
        </p:txBody>
      </p:sp>
      <p:sp>
        <p:nvSpPr>
          <p:cNvPr id="8" name="TextBox 7"/>
          <p:cNvSpPr txBox="1"/>
          <p:nvPr/>
        </p:nvSpPr>
        <p:spPr>
          <a:xfrm>
            <a:off x="3321697" y="4207507"/>
            <a:ext cx="545342" cy="369332"/>
          </a:xfrm>
          <a:prstGeom prst="rect">
            <a:avLst/>
          </a:prstGeom>
          <a:noFill/>
        </p:spPr>
        <p:txBody>
          <a:bodyPr wrap="none" rtlCol="0">
            <a:spAutoFit/>
          </a:bodyPr>
          <a:lstStyle/>
          <a:p>
            <a:r>
              <a:rPr lang="en-US" dirty="0" smtClean="0"/>
              <a:t>ure</a:t>
            </a:r>
            <a:endParaRPr lang="en-US" dirty="0"/>
          </a:p>
        </p:txBody>
      </p:sp>
      <p:sp>
        <p:nvSpPr>
          <p:cNvPr id="9" name="TextBox 8"/>
          <p:cNvSpPr txBox="1"/>
          <p:nvPr/>
        </p:nvSpPr>
        <p:spPr>
          <a:xfrm>
            <a:off x="4752950" y="4375010"/>
            <a:ext cx="699230" cy="369332"/>
          </a:xfrm>
          <a:prstGeom prst="rect">
            <a:avLst/>
          </a:prstGeom>
          <a:noFill/>
        </p:spPr>
        <p:txBody>
          <a:bodyPr wrap="none" rtlCol="0">
            <a:spAutoFit/>
          </a:bodyPr>
          <a:lstStyle/>
          <a:p>
            <a:r>
              <a:rPr lang="en-US" dirty="0" smtClean="0"/>
              <a:t>man</a:t>
            </a:r>
            <a:endParaRPr lang="en-US" dirty="0"/>
          </a:p>
        </p:txBody>
      </p:sp>
    </p:spTree>
    <p:extLst>
      <p:ext uri="{BB962C8B-B14F-4D97-AF65-F5344CB8AC3E}">
        <p14:creationId xmlns:p14="http://schemas.microsoft.com/office/powerpoint/2010/main" val="820025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8" grpId="0"/>
      <p:bldP spid="9" grpId="0"/>
    </p:bld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1704</TotalTime>
  <Words>811</Words>
  <Application>Microsoft Macintosh PowerPoint</Application>
  <PresentationFormat>On-screen Show (4:3)</PresentationFormat>
  <Paragraphs>185</Paragraphs>
  <Slides>19</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Century Gothic</vt:lpstr>
      <vt:lpstr>Wingdings 2</vt:lpstr>
      <vt:lpstr>Plaza</vt:lpstr>
      <vt:lpstr>Morphology Instruction</vt:lpstr>
      <vt:lpstr>What is a root? </vt:lpstr>
      <vt:lpstr>Review with LINCS</vt:lpstr>
      <vt:lpstr>PowerPoint Presentation</vt:lpstr>
      <vt:lpstr>PowerPoint Presentation</vt:lpstr>
      <vt:lpstr>     </vt:lpstr>
      <vt:lpstr>Add it to your personal dictionary</vt:lpstr>
      <vt:lpstr>PowerPoint Presentation</vt:lpstr>
      <vt:lpstr>Add it to your personal dictionary</vt:lpstr>
      <vt:lpstr> 1. It gives me great satisfaction to eat chocolate.       </vt:lpstr>
      <vt:lpstr>Add it to your personal dictionary</vt:lpstr>
      <vt:lpstr>   1. The artifact I found in my backyard is an  Indian arrowhead.  2. Experts will now study the artifacts and the skeletons to determine the burial site's age and how old the two were when they died, she said.         </vt:lpstr>
      <vt:lpstr>Add it to your personal dictionary</vt:lpstr>
      <vt:lpstr>1. Benjamin Whitworth, was a generous benefactor to the town;  he built a new hospital.          </vt:lpstr>
      <vt:lpstr>Add it to your personal dictionary</vt:lpstr>
      <vt:lpstr>1. Health is an important factor of     happiness.    2. Scientists say many factors, such as global warming, bring about changes in weather.            </vt:lpstr>
      <vt:lpstr>Add it to your personal dictionary</vt:lpstr>
      <vt:lpstr>1. To the great dissatisfaction of his parents, he resolved to return to Paris, and to earn his living there by giving lessons in art.           </vt:lpstr>
      <vt:lpstr>Add it to your personal dictionary</vt:lpstr>
    </vt:vector>
  </TitlesOfParts>
  <Company/>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Root Word:  Bene</dc:title>
  <dc:creator>Lindsay Young</dc:creator>
  <cp:lastModifiedBy>Microsoft Office User</cp:lastModifiedBy>
  <cp:revision>106</cp:revision>
  <dcterms:created xsi:type="dcterms:W3CDTF">2015-12-04T18:26:39Z</dcterms:created>
  <dcterms:modified xsi:type="dcterms:W3CDTF">2017-07-19T18:17:12Z</dcterms:modified>
</cp:coreProperties>
</file>