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308" r:id="rId2"/>
    <p:sldId id="309" r:id="rId3"/>
    <p:sldId id="258" r:id="rId4"/>
    <p:sldId id="310" r:id="rId5"/>
    <p:sldId id="280" r:id="rId6"/>
    <p:sldId id="311" r:id="rId7"/>
    <p:sldId id="365" r:id="rId8"/>
    <p:sldId id="312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13" r:id="rId21"/>
    <p:sldId id="314" r:id="rId22"/>
    <p:sldId id="291" r:id="rId23"/>
    <p:sldId id="315" r:id="rId24"/>
    <p:sldId id="293" r:id="rId25"/>
    <p:sldId id="316" r:id="rId26"/>
    <p:sldId id="290" r:id="rId27"/>
    <p:sldId id="317" r:id="rId28"/>
    <p:sldId id="377" r:id="rId29"/>
    <p:sldId id="318" r:id="rId30"/>
    <p:sldId id="320" r:id="rId31"/>
    <p:sldId id="349" r:id="rId32"/>
    <p:sldId id="361" r:id="rId33"/>
    <p:sldId id="362" r:id="rId34"/>
    <p:sldId id="363" r:id="rId35"/>
    <p:sldId id="378" r:id="rId36"/>
    <p:sldId id="379" r:id="rId37"/>
    <p:sldId id="364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19" r:id="rId46"/>
    <p:sldId id="387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4"/>
    <p:restoredTop sz="91362"/>
  </p:normalViewPr>
  <p:slideViewPr>
    <p:cSldViewPr snapToGrid="0" snapToObjects="1">
      <p:cViewPr varScale="1">
        <p:scale>
          <a:sx n="108" d="100"/>
          <a:sy n="108" d="100"/>
        </p:scale>
        <p:origin x="201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334CE-7D79-9F4F-AF39-07812634BBCA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BBB62-1976-E744-A024-4A04C140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7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 say phrases</a:t>
            </a:r>
            <a:r>
              <a:rPr lang="en-US" baseline="0" dirty="0"/>
              <a:t> out loud.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BBB62-1976-E744-A024-4A04C14082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40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BBB62-1976-E744-A024-4A04C14082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6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6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3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3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2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4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3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8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6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46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i="1"/>
              <a:t>Week 2</a:t>
            </a:r>
            <a:br>
              <a:rPr lang="en-US" b="1" i="1" dirty="0"/>
            </a:br>
            <a:r>
              <a:rPr lang="en-US" b="1" i="1" dirty="0"/>
              <a:t>Theme Vocabulary</a:t>
            </a:r>
            <a:br>
              <a:rPr lang="en-US" b="1" i="1" dirty="0"/>
            </a:br>
            <a:br>
              <a:rPr lang="en-US" b="1" i="1" dirty="0"/>
            </a:br>
            <a:r>
              <a:rPr lang="en-US" b="1" i="1" dirty="0"/>
              <a:t>Step 1. Selecting the Words</a:t>
            </a:r>
            <a:br>
              <a:rPr lang="en-US" b="1" i="1" dirty="0"/>
            </a:br>
            <a:r>
              <a:rPr lang="en-US" b="1" i="1" dirty="0">
                <a:solidFill>
                  <a:srgbClr val="0070C0"/>
                </a:solidFill>
              </a:rPr>
              <a:t>atmosphere</a:t>
            </a:r>
            <a:br>
              <a:rPr lang="en-US" b="1" i="1" dirty="0">
                <a:solidFill>
                  <a:srgbClr val="0070C0"/>
                </a:solidFill>
              </a:rPr>
            </a:br>
            <a:r>
              <a:rPr lang="en-US" b="1" i="1" dirty="0">
                <a:solidFill>
                  <a:srgbClr val="0070C0"/>
                </a:solidFill>
              </a:rPr>
              <a:t>inference</a:t>
            </a:r>
            <a:br>
              <a:rPr lang="en-US" b="1" i="1" dirty="0">
                <a:solidFill>
                  <a:srgbClr val="0070C0"/>
                </a:solidFill>
              </a:rPr>
            </a:br>
            <a:r>
              <a:rPr lang="en-US" b="1" i="1" dirty="0">
                <a:solidFill>
                  <a:srgbClr val="0070C0"/>
                </a:solidFill>
              </a:rPr>
              <a:t>literal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4296331"/>
            <a:ext cx="4013200" cy="246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atmosphere is ___________.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613" b="7613"/>
          <a:stretch>
            <a:fillRect/>
          </a:stretch>
        </p:blipFill>
        <p:spPr>
          <a:xfrm>
            <a:off x="457200" y="1295401"/>
            <a:ext cx="7162800" cy="3939264"/>
          </a:xfrm>
        </p:spPr>
      </p:pic>
      <p:sp>
        <p:nvSpPr>
          <p:cNvPr id="5" name="TextBox 4"/>
          <p:cNvSpPr txBox="1"/>
          <p:nvPr/>
        </p:nvSpPr>
        <p:spPr>
          <a:xfrm>
            <a:off x="7755467" y="4688085"/>
            <a:ext cx="1212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relaxed</a:t>
            </a:r>
          </a:p>
          <a:p>
            <a:r>
              <a:rPr lang="en-US" dirty="0"/>
              <a:t>warm </a:t>
            </a:r>
          </a:p>
          <a:p>
            <a:r>
              <a:rPr lang="en-US" dirty="0"/>
              <a:t>friendly</a:t>
            </a:r>
          </a:p>
          <a:p>
            <a:r>
              <a:rPr lang="en-US" dirty="0"/>
              <a:t>political</a:t>
            </a:r>
          </a:p>
          <a:p>
            <a:r>
              <a:rPr lang="en-US" dirty="0"/>
              <a:t>frightening</a:t>
            </a:r>
          </a:p>
          <a:p>
            <a:r>
              <a:rPr lang="en-US" dirty="0"/>
              <a:t>serious </a:t>
            </a:r>
          </a:p>
          <a:p>
            <a:r>
              <a:rPr lang="en-US" dirty="0"/>
              <a:t>crazy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93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atmosphere is ___________.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879" b="5879"/>
          <a:stretch>
            <a:fillRect/>
          </a:stretch>
        </p:blipFill>
        <p:spPr>
          <a:xfrm>
            <a:off x="1199559" y="1261533"/>
            <a:ext cx="7250174" cy="4326467"/>
          </a:xfrm>
        </p:spPr>
      </p:pic>
      <p:sp>
        <p:nvSpPr>
          <p:cNvPr id="5" name="TextBox 4"/>
          <p:cNvSpPr txBox="1"/>
          <p:nvPr/>
        </p:nvSpPr>
        <p:spPr>
          <a:xfrm>
            <a:off x="0" y="4335689"/>
            <a:ext cx="1212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relaxed</a:t>
            </a:r>
          </a:p>
          <a:p>
            <a:r>
              <a:rPr lang="en-US" dirty="0"/>
              <a:t>warm </a:t>
            </a:r>
          </a:p>
          <a:p>
            <a:r>
              <a:rPr lang="en-US" dirty="0"/>
              <a:t>friendly</a:t>
            </a:r>
          </a:p>
          <a:p>
            <a:r>
              <a:rPr lang="en-US" dirty="0"/>
              <a:t>political</a:t>
            </a:r>
          </a:p>
          <a:p>
            <a:r>
              <a:rPr lang="en-US" dirty="0"/>
              <a:t>frightening</a:t>
            </a:r>
          </a:p>
          <a:p>
            <a:r>
              <a:rPr lang="en-US" dirty="0"/>
              <a:t>serious </a:t>
            </a:r>
          </a:p>
          <a:p>
            <a:r>
              <a:rPr lang="en-US" dirty="0"/>
              <a:t>crazy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0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atmosphere is ___________.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2502" b="22502"/>
          <a:stretch>
            <a:fillRect/>
          </a:stretch>
        </p:blipFill>
        <p:spPr>
          <a:xfrm>
            <a:off x="1524000" y="1210733"/>
            <a:ext cx="5454475" cy="299975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254" y="3500825"/>
            <a:ext cx="2628900" cy="309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360" y="4210484"/>
            <a:ext cx="1212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relaxed</a:t>
            </a:r>
          </a:p>
          <a:p>
            <a:r>
              <a:rPr lang="en-US" dirty="0"/>
              <a:t>warm </a:t>
            </a:r>
          </a:p>
          <a:p>
            <a:r>
              <a:rPr lang="en-US" dirty="0"/>
              <a:t>friendly</a:t>
            </a:r>
          </a:p>
          <a:p>
            <a:r>
              <a:rPr lang="en-US" dirty="0"/>
              <a:t>political</a:t>
            </a:r>
          </a:p>
          <a:p>
            <a:r>
              <a:rPr lang="en-US" dirty="0"/>
              <a:t>frightening</a:t>
            </a:r>
          </a:p>
          <a:p>
            <a:r>
              <a:rPr lang="en-US" dirty="0"/>
              <a:t>serious </a:t>
            </a:r>
          </a:p>
          <a:p>
            <a:r>
              <a:rPr lang="en-US" dirty="0"/>
              <a:t>crazy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75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atmosphere is ___________.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2671" b="12671"/>
          <a:stretch>
            <a:fillRect/>
          </a:stretch>
        </p:blipFill>
        <p:spPr>
          <a:xfrm>
            <a:off x="220133" y="1227668"/>
            <a:ext cx="6925733" cy="3808886"/>
          </a:xfrm>
        </p:spPr>
      </p:pic>
      <p:sp>
        <p:nvSpPr>
          <p:cNvPr id="4" name="TextBox 3"/>
          <p:cNvSpPr txBox="1"/>
          <p:nvPr/>
        </p:nvSpPr>
        <p:spPr>
          <a:xfrm>
            <a:off x="7310013" y="4549676"/>
            <a:ext cx="1212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relaxed</a:t>
            </a:r>
          </a:p>
          <a:p>
            <a:r>
              <a:rPr lang="en-US" dirty="0"/>
              <a:t>warm </a:t>
            </a:r>
          </a:p>
          <a:p>
            <a:r>
              <a:rPr lang="en-US" dirty="0"/>
              <a:t>friendly</a:t>
            </a:r>
          </a:p>
          <a:p>
            <a:r>
              <a:rPr lang="en-US" dirty="0"/>
              <a:t>political</a:t>
            </a:r>
          </a:p>
          <a:p>
            <a:r>
              <a:rPr lang="en-US" dirty="0"/>
              <a:t>frightening</a:t>
            </a:r>
          </a:p>
          <a:p>
            <a:r>
              <a:rPr lang="en-US" dirty="0"/>
              <a:t>serious </a:t>
            </a:r>
          </a:p>
          <a:p>
            <a:r>
              <a:rPr lang="en-US" dirty="0"/>
              <a:t>crazy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8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atmosphere is ___________.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640" r="6640"/>
          <a:stretch>
            <a:fillRect/>
          </a:stretch>
        </p:blipFill>
        <p:spPr>
          <a:xfrm>
            <a:off x="457200" y="1600200"/>
            <a:ext cx="6451600" cy="3548131"/>
          </a:xfrm>
        </p:spPr>
      </p:pic>
      <p:sp>
        <p:nvSpPr>
          <p:cNvPr id="5" name="TextBox 4"/>
          <p:cNvSpPr txBox="1"/>
          <p:nvPr/>
        </p:nvSpPr>
        <p:spPr>
          <a:xfrm>
            <a:off x="7230533" y="4549676"/>
            <a:ext cx="1212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relaxed</a:t>
            </a:r>
          </a:p>
          <a:p>
            <a:r>
              <a:rPr lang="en-US" dirty="0"/>
              <a:t>warm </a:t>
            </a:r>
          </a:p>
          <a:p>
            <a:r>
              <a:rPr lang="en-US" dirty="0"/>
              <a:t>friendly</a:t>
            </a:r>
          </a:p>
          <a:p>
            <a:r>
              <a:rPr lang="en-US" dirty="0"/>
              <a:t>political</a:t>
            </a:r>
          </a:p>
          <a:p>
            <a:r>
              <a:rPr lang="en-US" dirty="0"/>
              <a:t>frightening</a:t>
            </a:r>
          </a:p>
          <a:p>
            <a:r>
              <a:rPr lang="en-US" dirty="0"/>
              <a:t>serious </a:t>
            </a:r>
          </a:p>
          <a:p>
            <a:r>
              <a:rPr lang="en-US" dirty="0"/>
              <a:t>crazy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19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atmosphere is ___________.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170" b="4170"/>
          <a:stretch>
            <a:fillRect/>
          </a:stretch>
        </p:blipFill>
        <p:spPr>
          <a:xfrm>
            <a:off x="457199" y="1600200"/>
            <a:ext cx="6850783" cy="3767667"/>
          </a:xfrm>
        </p:spPr>
      </p:pic>
      <p:sp>
        <p:nvSpPr>
          <p:cNvPr id="5" name="TextBox 4"/>
          <p:cNvSpPr txBox="1"/>
          <p:nvPr/>
        </p:nvSpPr>
        <p:spPr>
          <a:xfrm>
            <a:off x="7474160" y="4549676"/>
            <a:ext cx="1212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relaxed</a:t>
            </a:r>
          </a:p>
          <a:p>
            <a:r>
              <a:rPr lang="en-US" dirty="0"/>
              <a:t>warm </a:t>
            </a:r>
          </a:p>
          <a:p>
            <a:r>
              <a:rPr lang="en-US" dirty="0"/>
              <a:t>friendly</a:t>
            </a:r>
          </a:p>
          <a:p>
            <a:r>
              <a:rPr lang="en-US" dirty="0"/>
              <a:t>political</a:t>
            </a:r>
          </a:p>
          <a:p>
            <a:r>
              <a:rPr lang="en-US" dirty="0"/>
              <a:t>frightening</a:t>
            </a:r>
          </a:p>
          <a:p>
            <a:r>
              <a:rPr lang="en-US" dirty="0"/>
              <a:t>serious </a:t>
            </a:r>
          </a:p>
          <a:p>
            <a:r>
              <a:rPr lang="en-US" dirty="0"/>
              <a:t>crazy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43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atmosphere is ___________.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052" b="9052"/>
          <a:stretch>
            <a:fillRect/>
          </a:stretch>
        </p:blipFill>
        <p:spPr>
          <a:xfrm>
            <a:off x="457200" y="1600201"/>
            <a:ext cx="6773333" cy="3725072"/>
          </a:xfrm>
        </p:spPr>
      </p:pic>
      <p:sp>
        <p:nvSpPr>
          <p:cNvPr id="5" name="TextBox 4"/>
          <p:cNvSpPr txBox="1"/>
          <p:nvPr/>
        </p:nvSpPr>
        <p:spPr>
          <a:xfrm>
            <a:off x="7474160" y="4507082"/>
            <a:ext cx="1212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relaxed</a:t>
            </a:r>
          </a:p>
          <a:p>
            <a:r>
              <a:rPr lang="en-US" dirty="0"/>
              <a:t>warm </a:t>
            </a:r>
          </a:p>
          <a:p>
            <a:r>
              <a:rPr lang="en-US" dirty="0"/>
              <a:t>friendly</a:t>
            </a:r>
          </a:p>
          <a:p>
            <a:r>
              <a:rPr lang="en-US" dirty="0"/>
              <a:t>political</a:t>
            </a:r>
          </a:p>
          <a:p>
            <a:r>
              <a:rPr lang="en-US" dirty="0"/>
              <a:t>frightening</a:t>
            </a:r>
          </a:p>
          <a:p>
            <a:r>
              <a:rPr lang="en-US" dirty="0"/>
              <a:t>serious </a:t>
            </a:r>
          </a:p>
          <a:p>
            <a:r>
              <a:rPr lang="en-US" dirty="0"/>
              <a:t>crazy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63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atmosphere is ___________.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89" b="13289"/>
          <a:stretch>
            <a:fillRect/>
          </a:stretch>
        </p:blipFill>
        <p:spPr>
          <a:xfrm>
            <a:off x="457200" y="1600201"/>
            <a:ext cx="7010400" cy="3855450"/>
          </a:xfrm>
        </p:spPr>
      </p:pic>
      <p:sp>
        <p:nvSpPr>
          <p:cNvPr id="5" name="TextBox 4"/>
          <p:cNvSpPr txBox="1"/>
          <p:nvPr/>
        </p:nvSpPr>
        <p:spPr>
          <a:xfrm>
            <a:off x="7474160" y="4468127"/>
            <a:ext cx="1212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relaxed</a:t>
            </a:r>
          </a:p>
          <a:p>
            <a:r>
              <a:rPr lang="en-US" dirty="0"/>
              <a:t>warm </a:t>
            </a:r>
          </a:p>
          <a:p>
            <a:r>
              <a:rPr lang="en-US" dirty="0"/>
              <a:t>friendly</a:t>
            </a:r>
          </a:p>
          <a:p>
            <a:r>
              <a:rPr lang="en-US" dirty="0"/>
              <a:t>political</a:t>
            </a:r>
          </a:p>
          <a:p>
            <a:r>
              <a:rPr lang="en-US" dirty="0"/>
              <a:t>frightening</a:t>
            </a:r>
          </a:p>
          <a:p>
            <a:r>
              <a:rPr lang="en-US" dirty="0"/>
              <a:t>serious </a:t>
            </a:r>
          </a:p>
          <a:p>
            <a:r>
              <a:rPr lang="en-US" dirty="0"/>
              <a:t>crazy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09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atmosphere is ___________.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527" b="8527"/>
          <a:stretch>
            <a:fillRect/>
          </a:stretch>
        </p:blipFill>
        <p:spPr>
          <a:xfrm>
            <a:off x="270933" y="1417638"/>
            <a:ext cx="6850783" cy="3767667"/>
          </a:xfrm>
        </p:spPr>
      </p:pic>
      <p:sp>
        <p:nvSpPr>
          <p:cNvPr id="5" name="TextBox 4"/>
          <p:cNvSpPr txBox="1"/>
          <p:nvPr/>
        </p:nvSpPr>
        <p:spPr>
          <a:xfrm>
            <a:off x="7297938" y="4549676"/>
            <a:ext cx="1212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relaxed</a:t>
            </a:r>
          </a:p>
          <a:p>
            <a:r>
              <a:rPr lang="en-US" dirty="0"/>
              <a:t>warm </a:t>
            </a:r>
          </a:p>
          <a:p>
            <a:r>
              <a:rPr lang="en-US" dirty="0"/>
              <a:t>friendly</a:t>
            </a:r>
          </a:p>
          <a:p>
            <a:r>
              <a:rPr lang="en-US" dirty="0"/>
              <a:t>political</a:t>
            </a:r>
          </a:p>
          <a:p>
            <a:r>
              <a:rPr lang="en-US" dirty="0"/>
              <a:t>frightening</a:t>
            </a:r>
          </a:p>
          <a:p>
            <a:r>
              <a:rPr lang="en-US" dirty="0"/>
              <a:t>serious </a:t>
            </a:r>
          </a:p>
          <a:p>
            <a:r>
              <a:rPr lang="en-US" dirty="0"/>
              <a:t>crazy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35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atmosphere is ___________.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170" b="4170"/>
          <a:stretch>
            <a:fillRect/>
          </a:stretch>
        </p:blipFill>
        <p:spPr>
          <a:xfrm>
            <a:off x="457200" y="1600201"/>
            <a:ext cx="7196667" cy="3957890"/>
          </a:xfrm>
        </p:spPr>
      </p:pic>
      <p:sp>
        <p:nvSpPr>
          <p:cNvPr id="5" name="TextBox 4"/>
          <p:cNvSpPr txBox="1"/>
          <p:nvPr/>
        </p:nvSpPr>
        <p:spPr>
          <a:xfrm>
            <a:off x="7772400" y="4549676"/>
            <a:ext cx="1212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relaxed</a:t>
            </a:r>
          </a:p>
          <a:p>
            <a:r>
              <a:rPr lang="en-US" dirty="0"/>
              <a:t>warm </a:t>
            </a:r>
          </a:p>
          <a:p>
            <a:r>
              <a:rPr lang="en-US" dirty="0"/>
              <a:t>friendly</a:t>
            </a:r>
          </a:p>
          <a:p>
            <a:r>
              <a:rPr lang="en-US" dirty="0"/>
              <a:t>political</a:t>
            </a:r>
          </a:p>
          <a:p>
            <a:r>
              <a:rPr lang="en-US" dirty="0"/>
              <a:t>frightening</a:t>
            </a:r>
          </a:p>
          <a:p>
            <a:r>
              <a:rPr lang="en-US" dirty="0"/>
              <a:t>serious </a:t>
            </a:r>
          </a:p>
          <a:p>
            <a:r>
              <a:rPr lang="en-US" dirty="0"/>
              <a:t>crazy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2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/>
          <a:lstStyle/>
          <a:p>
            <a:r>
              <a:rPr lang="en-US" b="1" i="1" dirty="0"/>
              <a:t>Step 2. Introduce the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624" y="1294498"/>
            <a:ext cx="6315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THEME WORD ONE: atmosphere</a:t>
            </a:r>
          </a:p>
        </p:txBody>
      </p:sp>
    </p:spTree>
    <p:extLst>
      <p:ext uri="{BB962C8B-B14F-4D97-AF65-F5344CB8AC3E}">
        <p14:creationId xmlns:p14="http://schemas.microsoft.com/office/powerpoint/2010/main" val="282350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/>
              <a:t>Step 6. Review, Review, Review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27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/>
          <a:lstStyle/>
          <a:p>
            <a:r>
              <a:rPr lang="en-US" b="1" i="1" dirty="0"/>
              <a:t>Step 2. Introduce the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6672" y="1294498"/>
            <a:ext cx="5915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THEME WORD TWO: inference</a:t>
            </a:r>
          </a:p>
        </p:txBody>
      </p:sp>
    </p:spTree>
    <p:extLst>
      <p:ext uri="{BB962C8B-B14F-4D97-AF65-F5344CB8AC3E}">
        <p14:creationId xmlns:p14="http://schemas.microsoft.com/office/powerpoint/2010/main" val="526267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inference </a:t>
            </a:r>
          </a:p>
          <a:p>
            <a:r>
              <a:rPr lang="en-US" dirty="0"/>
              <a:t>possible inference </a:t>
            </a:r>
          </a:p>
          <a:p>
            <a:r>
              <a:rPr lang="en-US" dirty="0"/>
              <a:t>clear inference </a:t>
            </a:r>
          </a:p>
          <a:p>
            <a:r>
              <a:rPr lang="en-US" dirty="0"/>
              <a:t>make an inference </a:t>
            </a:r>
          </a:p>
          <a:p>
            <a:r>
              <a:rPr lang="en-US" dirty="0"/>
              <a:t>form an inference </a:t>
            </a:r>
          </a:p>
        </p:txBody>
      </p:sp>
    </p:spTree>
    <p:extLst>
      <p:ext uri="{BB962C8B-B14F-4D97-AF65-F5344CB8AC3E}">
        <p14:creationId xmlns:p14="http://schemas.microsoft.com/office/powerpoint/2010/main" val="246783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Step 3. Rate Your Word 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3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Rate your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1- I don’t know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2- I’ve heard it, but I don’t know the meaning.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3- I can use it in a sentence.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4-  I can teach it to the class.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0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/>
              <a:t>Step 4. Explanation and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3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32" y="1181100"/>
            <a:ext cx="8427968" cy="49450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Something that you think is true, based on information that you have, or </a:t>
            </a:r>
            <a:r>
              <a:rPr lang="en-US" i="1" dirty="0"/>
              <a:t>evidence</a:t>
            </a:r>
            <a:r>
              <a:rPr lang="en-US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8000" y="2976562"/>
            <a:ext cx="4368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Example:  </a:t>
            </a:r>
            <a:r>
              <a:rPr lang="en-US" sz="2400" dirty="0"/>
              <a:t>Based on the fact that you make good grades I might make an inference that you are on time to your classes. </a:t>
            </a:r>
          </a:p>
          <a:p>
            <a:endParaRPr lang="en-US" sz="2400" dirty="0"/>
          </a:p>
          <a:p>
            <a:r>
              <a:rPr lang="en-US" sz="2400" dirty="0"/>
              <a:t>What other inferences could you make about someone who makes good grades? </a:t>
            </a:r>
          </a:p>
          <a:p>
            <a:r>
              <a:rPr lang="en-US" sz="2400" dirty="0"/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32" y="3400278"/>
            <a:ext cx="3862990" cy="256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3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/>
              <a:t>Step 5. Interact with the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5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3768" y="1736145"/>
          <a:ext cx="8510972" cy="4835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5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5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1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_________________ is evidence</a:t>
                      </a:r>
                      <a:endParaRPr lang="en-US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that makes me infer_______________________.</a:t>
                      </a:r>
                      <a:endParaRPr lang="en-US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7788">
                <a:tc>
                  <a:txBody>
                    <a:bodyPr/>
                    <a:lstStyle/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Chocolate on the teacher’s face.</a:t>
                      </a: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en-US" sz="2000" dirty="0">
                        <a:effectLst/>
                      </a:endParaRP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A mousetrap in my basement.</a:t>
                      </a: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en-US" sz="2000" dirty="0">
                        <a:effectLst/>
                      </a:endParaRP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He gave that girl a rose. </a:t>
                      </a: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en-US" sz="2000" dirty="0">
                        <a:effectLst/>
                      </a:endParaRP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He didn’t answer when the teacher called on him. </a:t>
                      </a: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en-US" sz="2000" dirty="0">
                        <a:effectLst/>
                      </a:endParaRP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He finished the test quickly.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We have mice.</a:t>
                      </a: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en-US" sz="2000" dirty="0">
                        <a:effectLst/>
                      </a:endParaRP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He likes that girl. </a:t>
                      </a: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en-US" sz="2000" dirty="0">
                        <a:effectLst/>
                      </a:endParaRP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He didn’t know the answer.</a:t>
                      </a: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en-US" sz="2000" dirty="0">
                        <a:effectLst/>
                      </a:endParaRP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He studied. </a:t>
                      </a: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en-US" sz="2000" dirty="0">
                        <a:effectLst/>
                      </a:endParaRP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The teacher ate my brownie. </a:t>
                      </a: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en-US" sz="2000" dirty="0">
                        <a:effectLst/>
                      </a:endParaRPr>
                    </a:p>
                    <a:p>
                      <a:pPr marL="7429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He didn’t study. </a:t>
                      </a:r>
                      <a:endParaRPr lang="en-US" sz="2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0150" y="113060"/>
            <a:ext cx="113006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Activity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 inference is NOT just a guess.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infer you need evidence.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Match the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evidence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below with the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inference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Practice putting</a:t>
            </a:r>
            <a:r>
              <a:rPr kumimoji="0" lang="en-US" alt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responses in a complete sentence– you might be asked to share!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../PastedGraphic-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940" y="356853"/>
            <a:ext cx="1320800" cy="810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613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/>
              <a:t>Step 6. Review, Review, Review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1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relaxed atmosphere</a:t>
            </a:r>
          </a:p>
          <a:p>
            <a:r>
              <a:rPr lang="en-US" dirty="0"/>
              <a:t>warm atmosphere</a:t>
            </a:r>
          </a:p>
          <a:p>
            <a:r>
              <a:rPr lang="en-US" dirty="0"/>
              <a:t>friendly atmosphere</a:t>
            </a:r>
          </a:p>
          <a:p>
            <a:r>
              <a:rPr lang="en-US" dirty="0"/>
              <a:t>political atmosphere</a:t>
            </a:r>
          </a:p>
          <a:p>
            <a:r>
              <a:rPr lang="en-US" dirty="0"/>
              <a:t>frightening atmosphere</a:t>
            </a:r>
          </a:p>
          <a:p>
            <a:r>
              <a:rPr lang="en-US" dirty="0"/>
              <a:t>serious atmosphere</a:t>
            </a:r>
          </a:p>
          <a:p>
            <a:r>
              <a:rPr lang="en-US" dirty="0"/>
              <a:t>crazy atmosphere</a:t>
            </a:r>
          </a:p>
        </p:txBody>
      </p:sp>
    </p:spTree>
    <p:extLst>
      <p:ext uri="{BB962C8B-B14F-4D97-AF65-F5344CB8AC3E}">
        <p14:creationId xmlns:p14="http://schemas.microsoft.com/office/powerpoint/2010/main" val="3660636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/>
          <a:lstStyle/>
          <a:p>
            <a:r>
              <a:rPr lang="en-US" b="1" i="1" dirty="0"/>
              <a:t>Step 2. Introduce the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4604" y="1294498"/>
            <a:ext cx="550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THEME WORD THREE: literal</a:t>
            </a:r>
          </a:p>
        </p:txBody>
      </p:sp>
    </p:spTree>
    <p:extLst>
      <p:ext uri="{BB962C8B-B14F-4D97-AF65-F5344CB8AC3E}">
        <p14:creationId xmlns:p14="http://schemas.microsoft.com/office/powerpoint/2010/main" val="1020765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961" y="2021221"/>
            <a:ext cx="83680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/>
              <a:t>literal truth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literal meaning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literal description</a:t>
            </a:r>
          </a:p>
          <a:p>
            <a:r>
              <a:rPr lang="en-US" sz="32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91111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Step 3. Rate Your Word 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73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Rate your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1- I don’t know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2- I’ve heard it, but I don’t know the meaning.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3- I can use it in a sentence.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4-  I can teach it to the class.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84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/>
              <a:t>Step 4. Explanation and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06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The </a:t>
            </a:r>
            <a:r>
              <a:rPr lang="en-US" sz="4800" b="1" dirty="0"/>
              <a:t>literal</a:t>
            </a:r>
            <a:r>
              <a:rPr lang="en-US" sz="4800" dirty="0"/>
              <a:t> sense of a word or phrase is its most basic sense, with no hidden meanings.  You can point to it. </a:t>
            </a:r>
          </a:p>
        </p:txBody>
      </p:sp>
      <p:pic>
        <p:nvPicPr>
          <p:cNvPr id="4" name="Picture 3" descr="../PastedGraphic-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977"/>
            <a:ext cx="1320800" cy="810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725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We got there at the same time.  We </a:t>
            </a:r>
            <a:r>
              <a:rPr lang="en-US" sz="3600" b="1" dirty="0"/>
              <a:t>literally</a:t>
            </a:r>
            <a:r>
              <a:rPr lang="en-US" sz="3600" dirty="0"/>
              <a:t> bumped into each other.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32" y="2906026"/>
            <a:ext cx="4554624" cy="2732774"/>
          </a:xfrm>
          <a:prstGeom prst="rect">
            <a:avLst/>
          </a:prstGeom>
        </p:spPr>
      </p:pic>
      <p:pic>
        <p:nvPicPr>
          <p:cNvPr id="5" name="Picture 4" descr="../PastedGraphic-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977"/>
            <a:ext cx="1320800" cy="810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400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/>
              <a:t>Step 5. Interact with the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47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Oral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600200"/>
            <a:ext cx="88392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/>
              <a:t>Literal or Inferential?</a:t>
            </a:r>
          </a:p>
          <a:p>
            <a:pPr marL="0" indent="0" algn="ctr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That is literal because __________________.</a:t>
            </a:r>
          </a:p>
          <a:p>
            <a:pPr marL="0" indent="0" algn="ctr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That is inferential because__________________.</a:t>
            </a:r>
          </a:p>
        </p:txBody>
      </p:sp>
      <p:pic>
        <p:nvPicPr>
          <p:cNvPr id="4" name="Picture 3" descr="../PastedGraphic-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977"/>
            <a:ext cx="1320800" cy="810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621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1" dirty="0"/>
              <a:t>Literal or Inferential</a:t>
            </a:r>
          </a:p>
          <a:p>
            <a:pPr marL="0" indent="0" algn="ctr">
              <a:buNone/>
            </a:pPr>
            <a:r>
              <a:rPr lang="en-US" b="1" i="1" dirty="0"/>
              <a:t>That is literal because __________________.</a:t>
            </a:r>
          </a:p>
          <a:p>
            <a:pPr marL="0" indent="0" algn="ctr">
              <a:buNone/>
            </a:pPr>
            <a:r>
              <a:rPr lang="en-US" b="1" i="1" dirty="0"/>
              <a:t>That is inferential because ___________________.</a:t>
            </a:r>
          </a:p>
        </p:txBody>
      </p:sp>
      <p:pic>
        <p:nvPicPr>
          <p:cNvPr id="4" name="Picture 3" descr="../PastedGraphic-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977"/>
            <a:ext cx="1320800" cy="810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13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Step 3. Rate Your Word 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31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Literal or Inferential?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54419"/>
            <a:ext cx="8042276" cy="150358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That is literal because __________________.</a:t>
            </a:r>
          </a:p>
          <a:p>
            <a:pPr marL="0" indent="0" algn="ctr">
              <a:buNone/>
            </a:pPr>
            <a:r>
              <a:rPr lang="en-US" dirty="0"/>
              <a:t>That is inferential because ___________________.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342" y="2343237"/>
            <a:ext cx="3492500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274" y="1622688"/>
            <a:ext cx="5699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1.  She is shy.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0630" y="4667337"/>
            <a:ext cx="621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 Her hands are covering her face. </a:t>
            </a:r>
          </a:p>
        </p:txBody>
      </p:sp>
      <p:pic>
        <p:nvPicPr>
          <p:cNvPr id="8" name="Picture 7" descr="../PastedGraphic-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977"/>
            <a:ext cx="1320800" cy="810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01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62" y="0"/>
            <a:ext cx="8290789" cy="1444532"/>
          </a:xfrm>
        </p:spPr>
        <p:txBody>
          <a:bodyPr/>
          <a:lstStyle/>
          <a:p>
            <a:pPr marL="0" indent="0"/>
            <a:r>
              <a:rPr lang="en-US" dirty="0"/>
              <a:t>Literal or Inferential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909" b="14909"/>
          <a:stretch>
            <a:fillRect/>
          </a:stretch>
        </p:blipFill>
        <p:spPr>
          <a:xfrm>
            <a:off x="1468828" y="1775263"/>
            <a:ext cx="4748481" cy="2564517"/>
          </a:xfrm>
        </p:spPr>
      </p:pic>
      <p:sp>
        <p:nvSpPr>
          <p:cNvPr id="5" name="TextBox 4"/>
          <p:cNvSpPr txBox="1"/>
          <p:nvPr/>
        </p:nvSpPr>
        <p:spPr>
          <a:xfrm>
            <a:off x="735196" y="5412892"/>
            <a:ext cx="3606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3.  His </a:t>
            </a:r>
            <a:r>
              <a:rPr lang="en-US" sz="2400" dirty="0"/>
              <a:t>cheeks are red</a:t>
            </a:r>
            <a:r>
              <a:rPr lang="en-US" dirty="0"/>
              <a:t>. </a:t>
            </a:r>
          </a:p>
        </p:txBody>
      </p:sp>
      <p:pic>
        <p:nvPicPr>
          <p:cNvPr id="6" name="Picture 5" descr="../PastedGraphic-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977"/>
            <a:ext cx="1320800" cy="810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638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Literal or Inferential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4"/>
            </a:pPr>
            <a:r>
              <a:rPr lang="en-US" dirty="0"/>
              <a:t>He’s dressed in black and is carrying a bag. </a:t>
            </a:r>
          </a:p>
          <a:p>
            <a:pPr marL="457200" indent="-457200">
              <a:buAutoNum type="arabicPeriod" startAt="4"/>
            </a:pPr>
            <a:endParaRPr lang="en-US" dirty="0"/>
          </a:p>
          <a:p>
            <a:pPr marL="457200" indent="-457200">
              <a:buAutoNum type="arabicPeriod" startAt="4"/>
            </a:pPr>
            <a:endParaRPr lang="en-US" dirty="0"/>
          </a:p>
          <a:p>
            <a:pPr marL="457200" indent="-457200">
              <a:buAutoNum type="arabicPeriod" startAt="4"/>
            </a:pPr>
            <a:endParaRPr lang="en-US" dirty="0"/>
          </a:p>
          <a:p>
            <a:pPr marL="457200" indent="-457200">
              <a:buAutoNum type="arabicPeriod" startAt="4"/>
            </a:pPr>
            <a:endParaRPr lang="en-US" dirty="0"/>
          </a:p>
          <a:p>
            <a:pPr marL="457200" indent="-457200">
              <a:buAutoNum type="arabicPeriod" startAt="4"/>
            </a:pPr>
            <a:endParaRPr lang="en-US" dirty="0"/>
          </a:p>
          <a:p>
            <a:pPr marL="457200" indent="-457200">
              <a:buAutoNum type="arabicPeriod" startAt="4"/>
            </a:pPr>
            <a:r>
              <a:rPr lang="en-US" dirty="0"/>
              <a:t>He’s a robber.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2298700"/>
            <a:ext cx="3606800" cy="2260600"/>
          </a:xfrm>
          <a:prstGeom prst="rect">
            <a:avLst/>
          </a:prstGeom>
        </p:spPr>
      </p:pic>
      <p:pic>
        <p:nvPicPr>
          <p:cNvPr id="5" name="Picture 4" descr="../PastedGraphic-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977"/>
            <a:ext cx="1320800" cy="810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58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Literal or Inferential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6"/>
            </a:pPr>
            <a:r>
              <a:rPr lang="en-US" dirty="0"/>
              <a:t>I can point to the answer.  </a:t>
            </a:r>
          </a:p>
          <a:p>
            <a:pPr marL="457200" indent="-457200">
              <a:buAutoNum type="arabicPeriod" startAt="6"/>
            </a:pPr>
            <a:endParaRPr lang="en-US" dirty="0"/>
          </a:p>
          <a:p>
            <a:pPr marL="457200" indent="-457200">
              <a:buAutoNum type="arabicPeriod" startAt="6"/>
            </a:pPr>
            <a:endParaRPr lang="en-US" dirty="0"/>
          </a:p>
          <a:p>
            <a:pPr marL="457200" indent="-457200">
              <a:buAutoNum type="arabicPeriod" startAt="6"/>
            </a:pPr>
            <a:r>
              <a:rPr lang="en-US" dirty="0"/>
              <a:t>The answer is in my head, but I use the text for evidence.  </a:t>
            </a:r>
          </a:p>
        </p:txBody>
      </p:sp>
      <p:pic>
        <p:nvPicPr>
          <p:cNvPr id="4" name="Picture 3" descr="../PastedGraphic-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977"/>
            <a:ext cx="1320800" cy="810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4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931723"/>
            <a:ext cx="8042276" cy="1336956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one is a literal question?  Which one is inferential?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6071" y="1546564"/>
            <a:ext cx="2336800" cy="3479800"/>
          </a:xfrm>
        </p:spPr>
      </p:pic>
      <p:sp>
        <p:nvSpPr>
          <p:cNvPr id="5" name="TextBox 4"/>
          <p:cNvSpPr txBox="1"/>
          <p:nvPr/>
        </p:nvSpPr>
        <p:spPr>
          <a:xfrm>
            <a:off x="549275" y="2470857"/>
            <a:ext cx="5003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What is in the wagon?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945" y="3055632"/>
            <a:ext cx="5093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Literal- I can point to the answer.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134" y="3611752"/>
            <a:ext cx="6024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 Do you think he enjoys riding in a tiny</a:t>
            </a:r>
          </a:p>
          <a:p>
            <a:r>
              <a:rPr lang="en-US" sz="2400" dirty="0"/>
              <a:t> wagon?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426" y="4398705"/>
            <a:ext cx="6067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Inferential– we would have to make an </a:t>
            </a:r>
            <a:r>
              <a:rPr lang="en-US"/>
              <a:t>educated guess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618" y="4970215"/>
            <a:ext cx="5682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3.  What color is the wagon?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0945" y="5554990"/>
            <a:ext cx="284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Literal we can point to 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5693" y="5924322"/>
            <a:ext cx="6211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4.  Is this meme funny?  Why or why not?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491" y="6385987"/>
            <a:ext cx="652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Inferential- we would have to give an opinion with evidence</a:t>
            </a:r>
          </a:p>
        </p:txBody>
      </p:sp>
      <p:pic>
        <p:nvPicPr>
          <p:cNvPr id="13" name="Picture 12" descr="../PastedGraphic-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471" y="186941"/>
            <a:ext cx="1320800" cy="810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23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/>
              <a:t>Step 6. Review, Review, Review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71095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Please write one literal question and one inferential question about the atmosphere in this picture.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6681"/>
            <a:ext cx="8359937" cy="4294918"/>
          </a:xfrm>
        </p:spPr>
      </p:pic>
    </p:spTree>
    <p:extLst>
      <p:ext uri="{BB962C8B-B14F-4D97-AF65-F5344CB8AC3E}">
        <p14:creationId xmlns:p14="http://schemas.microsoft.com/office/powerpoint/2010/main" val="122697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Rate your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1- I don’t know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2- I’ve heard it, but I don’t know the meaning.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3- I can use it in a sentence.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4-  I can teach it to the class.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0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/>
              <a:t>Step 4. Explanation and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7" y="1417638"/>
            <a:ext cx="8398933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mood or feeling that exists in a place and affects the people who are there.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27465"/>
            <a:ext cx="4953000" cy="3298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9533" y="2827465"/>
            <a:ext cx="3412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Example:  </a:t>
            </a:r>
            <a:r>
              <a:rPr lang="en-US" sz="3600" dirty="0"/>
              <a:t>The atmosphere in </a:t>
            </a:r>
          </a:p>
          <a:p>
            <a:r>
              <a:rPr lang="en-US" sz="3600" dirty="0"/>
              <a:t>General Zaroff’s mansion is frightening.</a:t>
            </a:r>
          </a:p>
        </p:txBody>
      </p:sp>
    </p:spTree>
    <p:extLst>
      <p:ext uri="{BB962C8B-B14F-4D97-AF65-F5344CB8AC3E}">
        <p14:creationId xmlns:p14="http://schemas.microsoft.com/office/powerpoint/2010/main" val="144434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/>
              <a:t>Step 5. Interact with the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7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atmosphere is ___________.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77" b="2177"/>
          <a:stretch>
            <a:fillRect/>
          </a:stretch>
        </p:blipFill>
        <p:spPr>
          <a:xfrm>
            <a:off x="939396" y="1600200"/>
            <a:ext cx="7747403" cy="4260773"/>
          </a:xfrm>
        </p:spPr>
      </p:pic>
      <p:sp>
        <p:nvSpPr>
          <p:cNvPr id="3" name="TextBox 2"/>
          <p:cNvSpPr txBox="1"/>
          <p:nvPr/>
        </p:nvSpPr>
        <p:spPr>
          <a:xfrm>
            <a:off x="0" y="4671152"/>
            <a:ext cx="1212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relaxed</a:t>
            </a:r>
          </a:p>
          <a:p>
            <a:r>
              <a:rPr lang="en-US" dirty="0"/>
              <a:t>warm </a:t>
            </a:r>
          </a:p>
          <a:p>
            <a:r>
              <a:rPr lang="en-US" dirty="0"/>
              <a:t>friendly</a:t>
            </a:r>
          </a:p>
          <a:p>
            <a:r>
              <a:rPr lang="en-US" dirty="0"/>
              <a:t>political</a:t>
            </a:r>
          </a:p>
          <a:p>
            <a:r>
              <a:rPr lang="en-US" dirty="0"/>
              <a:t>frightening</a:t>
            </a:r>
          </a:p>
          <a:p>
            <a:r>
              <a:rPr lang="en-US" dirty="0"/>
              <a:t>serious </a:t>
            </a:r>
          </a:p>
          <a:p>
            <a:r>
              <a:rPr lang="en-US" dirty="0"/>
              <a:t>crazy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82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873</Words>
  <Application>Microsoft Macintosh PowerPoint</Application>
  <PresentationFormat>On-screen Show (4:3)</PresentationFormat>
  <Paragraphs>237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Cambria</vt:lpstr>
      <vt:lpstr>Office Theme</vt:lpstr>
      <vt:lpstr>Week 2 Theme Vocabulary  Step 1. Selecting the Words atmosphere inference literal</vt:lpstr>
      <vt:lpstr>Step 2. Introduce the Word</vt:lpstr>
      <vt:lpstr>atmosphere</vt:lpstr>
      <vt:lpstr>Step 3. Rate Your Word Knowledge</vt:lpstr>
      <vt:lpstr>Rate your Knowledge</vt:lpstr>
      <vt:lpstr>Step 4. Explanation and Example</vt:lpstr>
      <vt:lpstr>atmosphere </vt:lpstr>
      <vt:lpstr>Step 5. Interact with the Word</vt:lpstr>
      <vt:lpstr>The atmosphere is ___________.</vt:lpstr>
      <vt:lpstr>The atmosphere is ___________.</vt:lpstr>
      <vt:lpstr>The atmosphere is ___________.</vt:lpstr>
      <vt:lpstr>The atmosphere is ___________.</vt:lpstr>
      <vt:lpstr>The atmosphere is ___________.</vt:lpstr>
      <vt:lpstr>The atmosphere is ___________.</vt:lpstr>
      <vt:lpstr>The atmosphere is ___________.</vt:lpstr>
      <vt:lpstr>The atmosphere is ___________.</vt:lpstr>
      <vt:lpstr>The atmosphere is ___________.</vt:lpstr>
      <vt:lpstr>The atmosphere is ___________.</vt:lpstr>
      <vt:lpstr>The atmosphere is ___________.</vt:lpstr>
      <vt:lpstr>Step 6. Review, Review, Review</vt:lpstr>
      <vt:lpstr>Step 2. Introduce the Word</vt:lpstr>
      <vt:lpstr>inference</vt:lpstr>
      <vt:lpstr>Step 3. Rate Your Word Knowledge</vt:lpstr>
      <vt:lpstr>Rate your Knowledge</vt:lpstr>
      <vt:lpstr>Step 4. Explanation and Example</vt:lpstr>
      <vt:lpstr>inference</vt:lpstr>
      <vt:lpstr>Step 5. Interact with the Word</vt:lpstr>
      <vt:lpstr>PowerPoint Presentation</vt:lpstr>
      <vt:lpstr>Step 6. Review, Review, Review</vt:lpstr>
      <vt:lpstr>Step 2. Introduce the Word</vt:lpstr>
      <vt:lpstr>literal</vt:lpstr>
      <vt:lpstr>Step 3. Rate Your Word Knowledge</vt:lpstr>
      <vt:lpstr>Rate your Knowledge</vt:lpstr>
      <vt:lpstr>Step 4. Explanation and Example</vt:lpstr>
      <vt:lpstr>Definition</vt:lpstr>
      <vt:lpstr>Example</vt:lpstr>
      <vt:lpstr>Step 5. Interact with the Word</vt:lpstr>
      <vt:lpstr>Oral Activity</vt:lpstr>
      <vt:lpstr>Oral Activity</vt:lpstr>
      <vt:lpstr>Literal or Inferential?</vt:lpstr>
      <vt:lpstr>Literal or Inferential</vt:lpstr>
      <vt:lpstr>Literal or Inferential</vt:lpstr>
      <vt:lpstr>Literal or Inferential</vt:lpstr>
      <vt:lpstr>Which one is a literal question?  Which one is inferential?</vt:lpstr>
      <vt:lpstr>Step 6. Review, Review, Review</vt:lpstr>
      <vt:lpstr>Please write one literal question and one inferential question about the atmosphere in this picture.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</dc:title>
  <dc:creator>Lindsay Young</dc:creator>
  <cp:lastModifiedBy>Young, Lindsay</cp:lastModifiedBy>
  <cp:revision>38</cp:revision>
  <dcterms:created xsi:type="dcterms:W3CDTF">2015-10-18T19:43:07Z</dcterms:created>
  <dcterms:modified xsi:type="dcterms:W3CDTF">2026-03-27T21:14:39Z</dcterms:modified>
</cp:coreProperties>
</file>