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9" r:id="rId2"/>
    <p:sldId id="258" r:id="rId3"/>
    <p:sldId id="257" r:id="rId4"/>
    <p:sldId id="262" r:id="rId5"/>
    <p:sldId id="263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64"/>
    <p:restoredTop sz="78610"/>
  </p:normalViewPr>
  <p:slideViewPr>
    <p:cSldViewPr snapToGrid="0" snapToObjects="1">
      <p:cViewPr varScale="1">
        <p:scale>
          <a:sx n="93" d="100"/>
          <a:sy n="93" d="100"/>
        </p:scale>
        <p:origin x="216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6B6F7-B8D9-7F42-8E2A-2BE8B22140C3}" type="datetimeFigureOut">
              <a:rPr lang="en-US" smtClean="0"/>
              <a:t>7/29/18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1774C-83AF-204F-8F6A-06CD024D1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027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Directions: It’s really important that this be q QUICK step just to get students thinking about the new word. Please do</a:t>
            </a:r>
            <a:r>
              <a:rPr lang="en-US" baseline="0" dirty="0" smtClean="0"/>
              <a:t> NOT ask students to provide a sentence or teach it to the class.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1774C-83AF-204F-8F6A-06CD024D1C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629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Directions: Teacher, please read each of these aloud</a:t>
            </a:r>
            <a:r>
              <a:rPr lang="en-US" baseline="0" dirty="0" smtClean="0"/>
              <a:t> and have your students repeat chorally after you. It is important that they hear these and that we “put it in their mouths” through </a:t>
            </a:r>
            <a:r>
              <a:rPr lang="en-US" baseline="0" dirty="0" err="1" smtClean="0"/>
              <a:t>repetittion</a:t>
            </a:r>
            <a:r>
              <a:rPr lang="en-US" baseline="0" dirty="0" smtClean="0"/>
              <a:t>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EF4DB-43A8-2442-A95D-108C291E81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10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5F1F4-48C6-F942-BB31-FDE1918DA8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69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8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886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1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65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40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9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24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0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8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88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3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1BE25-4774-AA42-95A4-72D5832BDD81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C5F5-53EF-AC4D-AB9D-CB5505B68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4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B50B1B"/>
                </a:solidFill>
              </a:rPr>
              <a:t>How many of you know what a </a:t>
            </a:r>
            <a:r>
              <a:rPr lang="en-US" b="1" i="1" dirty="0" smtClean="0">
                <a:solidFill>
                  <a:srgbClr val="0432FF"/>
                </a:solidFill>
              </a:rPr>
              <a:t>summary </a:t>
            </a:r>
            <a:r>
              <a:rPr lang="en-US" i="1" dirty="0" smtClean="0">
                <a:solidFill>
                  <a:srgbClr val="B50B1B"/>
                </a:solidFill>
              </a:rPr>
              <a:t>is? </a:t>
            </a:r>
            <a:br>
              <a:rPr lang="en-US" i="1" dirty="0" smtClean="0">
                <a:solidFill>
                  <a:srgbClr val="B50B1B"/>
                </a:solidFill>
              </a:rPr>
            </a:br>
            <a:r>
              <a:rPr lang="en-US" i="1" dirty="0" smtClean="0">
                <a:solidFill>
                  <a:srgbClr val="B50B1B"/>
                </a:solidFill>
              </a:rPr>
              <a:t>Don’t tell us – just let us know using your fingers. </a:t>
            </a:r>
            <a:endParaRPr lang="en-US" i="1" dirty="0">
              <a:solidFill>
                <a:srgbClr val="B50B1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8875" y="2425852"/>
            <a:ext cx="8042276" cy="380902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 don’t know it. </a:t>
            </a:r>
          </a:p>
          <a:p>
            <a:pPr marL="514350" indent="-514350">
              <a:buAutoNum type="arabicPeriod"/>
            </a:pPr>
            <a:r>
              <a:rPr lang="en-US" dirty="0" smtClean="0"/>
              <a:t>I’ve heard it. </a:t>
            </a:r>
          </a:p>
          <a:p>
            <a:pPr marL="514350" indent="-514350">
              <a:buAutoNum type="arabicPeriod"/>
            </a:pPr>
            <a:r>
              <a:rPr lang="en-US" dirty="0" smtClean="0"/>
              <a:t>I can use it in a sentence. </a:t>
            </a:r>
          </a:p>
          <a:p>
            <a:pPr marL="514350" indent="-514350">
              <a:buAutoNum type="arabicPeriod"/>
            </a:pPr>
            <a:r>
              <a:rPr lang="en-US" dirty="0" smtClean="0"/>
              <a:t>I can teach it to the class. </a:t>
            </a:r>
            <a:endParaRPr lang="en-US" dirty="0"/>
          </a:p>
        </p:txBody>
      </p:sp>
      <p:pic>
        <p:nvPicPr>
          <p:cNvPr id="4" name="Picture 3" descr="11856581-Hand-of-a-child-with-faces-on-two-fingers-isolated-on-a-white-background-Stock-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367" y="1908135"/>
            <a:ext cx="2639568" cy="3962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52952" y="5246950"/>
            <a:ext cx="384483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432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Summary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432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6" descr="../PastedGraphic-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51" y="954146"/>
            <a:ext cx="11079124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Here are some of the ways you might hear </a:t>
            </a:r>
            <a:r>
              <a:rPr lang="en-US" b="1" smtClean="0">
                <a:solidFill>
                  <a:srgbClr val="0432FF"/>
                </a:solidFill>
              </a:rPr>
              <a:t>summary</a:t>
            </a:r>
            <a:r>
              <a:rPr lang="en-US" smtClean="0">
                <a:solidFill>
                  <a:srgbClr val="0432FF"/>
                </a:solidFill>
              </a:rPr>
              <a:t> </a:t>
            </a:r>
            <a:r>
              <a:rPr lang="en-US" smtClean="0"/>
              <a:t>:</a:t>
            </a:r>
            <a:r>
              <a:rPr lang="en-US" b="1" i="1" dirty="0" smtClean="0">
                <a:solidFill>
                  <a:srgbClr val="B50B1B"/>
                </a:solidFill>
              </a:rPr>
              <a:t/>
            </a:r>
            <a:br>
              <a:rPr lang="en-US" b="1" i="1" dirty="0" smtClean="0">
                <a:solidFill>
                  <a:srgbClr val="B50B1B"/>
                </a:solidFill>
              </a:rPr>
            </a:br>
            <a:endParaRPr lang="en-US" dirty="0">
              <a:solidFill>
                <a:srgbClr val="E8950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275" y="2196935"/>
            <a:ext cx="8042276" cy="37466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SUMMARY/SUMMARIZE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b="1" dirty="0" smtClean="0"/>
              <a:t>Write a summary</a:t>
            </a: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Summarize the story</a:t>
            </a:r>
            <a:endParaRPr lang="en-US" b="1" dirty="0"/>
          </a:p>
          <a:p>
            <a:pPr marL="0" indent="0" algn="ctr">
              <a:buNone/>
            </a:pPr>
            <a:r>
              <a:rPr lang="en-US" b="1" dirty="0" smtClean="0"/>
              <a:t>Summarize with evidence</a:t>
            </a:r>
          </a:p>
          <a:p>
            <a:pPr marL="0" indent="0" algn="ctr">
              <a:buNone/>
            </a:pPr>
            <a:r>
              <a:rPr lang="en-US" b="1" dirty="0" smtClean="0"/>
              <a:t>Summarize the information</a:t>
            </a:r>
          </a:p>
          <a:p>
            <a:pPr marL="0" indent="0" algn="ctr">
              <a:buNone/>
            </a:pPr>
            <a:r>
              <a:rPr lang="en-US" b="1" dirty="0" smtClean="0"/>
              <a:t>Summarize </a:t>
            </a:r>
            <a:r>
              <a:rPr lang="en-US" b="1" dirty="0"/>
              <a:t>the article</a:t>
            </a:r>
          </a:p>
          <a:p>
            <a:pPr marL="0" indent="0" algn="ctr">
              <a:buNone/>
            </a:pPr>
            <a:r>
              <a:rPr lang="en-US" b="1" dirty="0" smtClean="0"/>
              <a:t>Briefly </a:t>
            </a:r>
            <a:r>
              <a:rPr lang="en-US" b="1" dirty="0"/>
              <a:t>summarize</a:t>
            </a:r>
          </a:p>
          <a:p>
            <a:pPr marL="0" indent="0" algn="ctr">
              <a:buNone/>
            </a:pPr>
            <a:endParaRPr lang="en-US" b="1" dirty="0" smtClean="0"/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924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320" y="5606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i="1" dirty="0" smtClean="0"/>
              <a:t/>
            </a:r>
            <a:br>
              <a:rPr lang="en-US" sz="4000" b="1" i="1" dirty="0" smtClean="0"/>
            </a:br>
            <a:r>
              <a:rPr lang="en-US" sz="4000" b="1" i="1" dirty="0" smtClean="0"/>
              <a:t>Write this down in your notes:  </a:t>
            </a:r>
            <a:r>
              <a:rPr lang="en-US" sz="4000" b="1" i="1" dirty="0"/>
              <a:t/>
            </a:r>
            <a:br>
              <a:rPr lang="en-US" sz="4000" b="1" i="1" dirty="0"/>
            </a:br>
            <a:endParaRPr lang="en-US" sz="4000" b="1" i="1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320" y="1984492"/>
            <a:ext cx="9804399" cy="4127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1" dirty="0">
                <a:solidFill>
                  <a:srgbClr val="0432FF"/>
                </a:solidFill>
              </a:rPr>
              <a:t>Summary </a:t>
            </a:r>
            <a:endParaRPr lang="en-US" sz="3200" b="1" i="1" dirty="0" smtClean="0">
              <a:solidFill>
                <a:srgbClr val="0432FF"/>
              </a:solidFill>
            </a:endParaRPr>
          </a:p>
          <a:p>
            <a:pPr marL="0" indent="0">
              <a:buNone/>
            </a:pPr>
            <a:endParaRPr lang="en-US" sz="3200" b="1" i="1" dirty="0" smtClean="0">
              <a:solidFill>
                <a:srgbClr val="0432FF"/>
              </a:solidFill>
            </a:endParaRPr>
          </a:p>
          <a:p>
            <a:pPr marL="0" indent="0">
              <a:buNone/>
            </a:pPr>
            <a:r>
              <a:rPr lang="en-US" sz="3000" dirty="0" smtClean="0"/>
              <a:t>Your job is to:</a:t>
            </a:r>
          </a:p>
          <a:p>
            <a:pPr marL="742950" lvl="1" indent="-514350">
              <a:buFont typeface="+mj-lt"/>
              <a:buAutoNum type="arabicPeriod"/>
            </a:pPr>
            <a:r>
              <a:rPr lang="en-US" sz="2400" dirty="0" smtClean="0"/>
              <a:t>Locate </a:t>
            </a:r>
            <a:r>
              <a:rPr lang="en-US" sz="2400" b="1" dirty="0" smtClean="0"/>
              <a:t>important</a:t>
            </a:r>
            <a:r>
              <a:rPr lang="en-US" sz="2400" dirty="0" smtClean="0"/>
              <a:t> information.</a:t>
            </a:r>
          </a:p>
          <a:p>
            <a:pPr marL="742950" lvl="1" indent="-514350">
              <a:buFont typeface="+mj-lt"/>
              <a:buAutoNum type="arabicPeriod"/>
            </a:pPr>
            <a:r>
              <a:rPr lang="en-US" sz="2400" dirty="0" smtClean="0"/>
              <a:t>Exclude </a:t>
            </a:r>
            <a:r>
              <a:rPr lang="en-US" sz="2400" b="1" dirty="0" smtClean="0"/>
              <a:t>irrelevant</a:t>
            </a:r>
            <a:r>
              <a:rPr lang="en-US" sz="2400" dirty="0" smtClean="0"/>
              <a:t> information.</a:t>
            </a:r>
          </a:p>
          <a:p>
            <a:pPr marL="742950" lvl="1" indent="-514350">
              <a:buFont typeface="+mj-lt"/>
              <a:buAutoNum type="arabicPeriod"/>
            </a:pPr>
            <a:r>
              <a:rPr lang="en-US" sz="2400" dirty="0" smtClean="0"/>
              <a:t>Cite </a:t>
            </a:r>
            <a:r>
              <a:rPr lang="en-US" sz="2400" b="1" dirty="0" smtClean="0"/>
              <a:t>evidence</a:t>
            </a:r>
            <a:r>
              <a:rPr lang="en-US" sz="2400" dirty="0" smtClean="0"/>
              <a:t>.</a:t>
            </a:r>
          </a:p>
          <a:p>
            <a:pPr marL="742950" lvl="1" indent="-514350">
              <a:buFont typeface="+mj-lt"/>
              <a:buAutoNum type="arabicPeriod"/>
            </a:pPr>
            <a:r>
              <a:rPr lang="en-US" dirty="0" smtClean="0"/>
              <a:t>Include WHO WHAT WHEN WHERE in complete sentences.</a:t>
            </a:r>
            <a:endParaRPr lang="en-US" sz="2400" dirty="0" smtClean="0"/>
          </a:p>
          <a:p>
            <a:pPr marL="742950" lvl="1" indent="-514350">
              <a:buAutoNum type="arabicPeriod"/>
            </a:pPr>
            <a:endParaRPr lang="en-US" sz="2800" dirty="0"/>
          </a:p>
          <a:p>
            <a:endParaRPr lang="en-US" sz="3200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410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623" y="67976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Example, </a:t>
            </a:r>
            <a:r>
              <a:rPr lang="en-US" dirty="0" smtClean="0"/>
              <a:t>what did you do last night?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4741" y="2272553"/>
            <a:ext cx="9256059" cy="4076179"/>
          </a:xfrm>
        </p:spPr>
        <p:txBody>
          <a:bodyPr numCol="1"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Who: me, my mom, my dad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What: went to dinner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Where: Carl's Jr.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When:  8:00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At 8:00 p.m. I went to dinner with my mom and dad at Carl’s Jr. </a:t>
            </a:r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8197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1635" y="848379"/>
            <a:ext cx="9229165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Non-example</a:t>
            </a:r>
            <a:r>
              <a:rPr lang="en-US" dirty="0" smtClean="0"/>
              <a:t>, what did you do last night?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1416" y="2332038"/>
            <a:ext cx="9058089" cy="351743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 smtClean="0"/>
              <a:t>I got home from school, and I felt hungry, but my mom told me not to eat because we were going to go out to dinner a little later when my dad got home.  He works for UPS delivering, so sometimes we don’t know when he’ll be home he got home at 7:45, so we were able to make it Carl Jr.’s by 8:00 I had a hamburger and some fries. They were delicious. </a:t>
            </a:r>
            <a:endParaRPr lang="en-US" dirty="0"/>
          </a:p>
        </p:txBody>
      </p:sp>
      <p:pic>
        <p:nvPicPr>
          <p:cNvPr id="5" name="Picture 4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2517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152" y="115743"/>
            <a:ext cx="10515600" cy="1325563"/>
          </a:xfrm>
        </p:spPr>
        <p:txBody>
          <a:bodyPr/>
          <a:lstStyle/>
          <a:p>
            <a:r>
              <a:rPr lang="en-US" dirty="0" smtClean="0"/>
              <a:t>Let’s Practice!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152" y="1605316"/>
            <a:ext cx="8152734" cy="4532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6082" y="1174273"/>
            <a:ext cx="23577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 your own, locate: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Who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What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When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/>
              <a:t>Where</a:t>
            </a:r>
          </a:p>
          <a:p>
            <a:endParaRPr lang="en-US" sz="2000" dirty="0"/>
          </a:p>
          <a:p>
            <a:r>
              <a:rPr lang="en-US" sz="2000" dirty="0" smtClean="0"/>
              <a:t>Check with a partner. Can you locate each thing in the picture? </a:t>
            </a:r>
          </a:p>
          <a:p>
            <a:endParaRPr lang="en-US" sz="2000" dirty="0"/>
          </a:p>
          <a:p>
            <a:r>
              <a:rPr lang="en-US" sz="2000" dirty="0" smtClean="0"/>
              <a:t>Write a paragraph with complete sentences including all this information.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33876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348</Words>
  <Application>Microsoft Macintosh PowerPoint</Application>
  <PresentationFormat>Widescreen</PresentationFormat>
  <Paragraphs>48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Office Theme</vt:lpstr>
      <vt:lpstr>How many of you know what a summary is?  Don’t tell us – just let us know using your fingers. </vt:lpstr>
      <vt:lpstr>Here are some of the ways you might hear summary : </vt:lpstr>
      <vt:lpstr> Write this down in your notes:   </vt:lpstr>
      <vt:lpstr>Example, what did you do last night? </vt:lpstr>
      <vt:lpstr>Non-example, what did you do last night? </vt:lpstr>
      <vt:lpstr>Let’s Practice!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dcterms:created xsi:type="dcterms:W3CDTF">2018-07-29T14:28:15Z</dcterms:created>
  <dcterms:modified xsi:type="dcterms:W3CDTF">2018-07-29T16:00:28Z</dcterms:modified>
</cp:coreProperties>
</file>