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57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107" d="100"/>
          <a:sy n="107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2E694-4F15-934F-979B-2F1C40F1F73F}" type="datetimeFigureOut">
              <a:rPr lang="en-US" smtClean="0"/>
              <a:t>7/29/18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8C03F-C5B6-9749-B414-E4A84FFFD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30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Directions: It’s really important that this be q QUICK step just to get students thinking about the new word. Please do</a:t>
            </a:r>
            <a:r>
              <a:rPr lang="en-US" baseline="0" dirty="0" smtClean="0"/>
              <a:t> NOT ask students to provide a sentence or teach it to the class.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1774C-83AF-204F-8F6A-06CD024D1C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55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Directions: Teacher, please read each of these aloud</a:t>
            </a:r>
            <a:r>
              <a:rPr lang="en-US" baseline="0" dirty="0" smtClean="0"/>
              <a:t> and have your students repeat chorally after you. It is important that they hear these and that we “put it in their mouths” through repetition.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EF4DB-43A8-2442-A95D-108C291E81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47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9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03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1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2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685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3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0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7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7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54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C3E48-CA65-B044-8145-A3990156B426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6CBE-65B5-284D-BC41-D4312C353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97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i="1" dirty="0">
                <a:solidFill>
                  <a:srgbClr val="B50B1B"/>
                </a:solidFill>
              </a:rPr>
              <a:t>How many of you know what </a:t>
            </a:r>
            <a:r>
              <a:rPr lang="en-US" sz="3200" i="1" dirty="0" smtClean="0">
                <a:solidFill>
                  <a:srgbClr val="B50B1B"/>
                </a:solidFill>
              </a:rPr>
              <a:t>it means to </a:t>
            </a:r>
            <a:r>
              <a:rPr lang="en-US" sz="3200" b="1" i="1" dirty="0" smtClean="0">
                <a:solidFill>
                  <a:srgbClr val="0432FF"/>
                </a:solidFill>
              </a:rPr>
              <a:t>clarify</a:t>
            </a:r>
            <a:r>
              <a:rPr lang="en-US" sz="3200" i="1" dirty="0" smtClean="0">
                <a:solidFill>
                  <a:srgbClr val="B50B1B"/>
                </a:solidFill>
              </a:rPr>
              <a:t>? </a:t>
            </a:r>
            <a:r>
              <a:rPr lang="en-US" sz="3200" i="1" dirty="0">
                <a:solidFill>
                  <a:srgbClr val="B50B1B"/>
                </a:solidFill>
              </a:rPr>
              <a:t/>
            </a:r>
            <a:br>
              <a:rPr lang="en-US" sz="3200" i="1" dirty="0">
                <a:solidFill>
                  <a:srgbClr val="B50B1B"/>
                </a:solidFill>
              </a:rPr>
            </a:br>
            <a:r>
              <a:rPr lang="en-US" sz="3200" i="1" dirty="0">
                <a:solidFill>
                  <a:srgbClr val="B50B1B"/>
                </a:solidFill>
              </a:rPr>
              <a:t>Don’t tell us – just let us know using your fingers.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875" y="2425852"/>
            <a:ext cx="8042276" cy="380902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 don’t know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I’ve heard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I can use it in a sentence. </a:t>
            </a:r>
          </a:p>
          <a:p>
            <a:pPr marL="514350" indent="-514350">
              <a:buAutoNum type="arabicPeriod"/>
            </a:pPr>
            <a:r>
              <a:rPr lang="en-US" dirty="0" smtClean="0"/>
              <a:t>I can teach it to the class. </a:t>
            </a:r>
            <a:endParaRPr lang="en-US" dirty="0"/>
          </a:p>
        </p:txBody>
      </p:sp>
      <p:pic>
        <p:nvPicPr>
          <p:cNvPr id="4" name="Picture 3" descr="11856581-Hand-of-a-child-with-faces-on-two-fingers-isolated-on-a-white-background-Stock-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265" y="1850534"/>
            <a:ext cx="2156053" cy="32365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0586" y="5246950"/>
            <a:ext cx="8529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432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Literal &amp; Inferential Question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432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 descr="../PastedGraphic-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6138" y="226511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23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324" y="954146"/>
            <a:ext cx="1083524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Here are some of the ways you might hear </a:t>
            </a:r>
            <a:r>
              <a:rPr lang="en-US" sz="4000" b="1" dirty="0" smtClean="0">
                <a:solidFill>
                  <a:srgbClr val="0432FF"/>
                </a:solidFill>
              </a:rPr>
              <a:t>clarify</a:t>
            </a:r>
            <a:r>
              <a:rPr lang="en-US" sz="4000" dirty="0" smtClean="0"/>
              <a:t>:</a:t>
            </a:r>
            <a:r>
              <a:rPr lang="en-US" b="1" i="1" dirty="0" smtClean="0">
                <a:solidFill>
                  <a:srgbClr val="B50B1B"/>
                </a:solidFill>
              </a:rPr>
              <a:t/>
            </a:r>
            <a:br>
              <a:rPr lang="en-US" b="1" i="1" dirty="0" smtClean="0">
                <a:solidFill>
                  <a:srgbClr val="B50B1B"/>
                </a:solidFill>
              </a:rPr>
            </a:br>
            <a:endParaRPr lang="en-US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2196935"/>
            <a:ext cx="8042276" cy="3746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CLARIFY/CLARIFICATION</a:t>
            </a:r>
            <a:endParaRPr lang="en-US" b="1" dirty="0">
              <a:solidFill>
                <a:srgbClr val="FF0000"/>
              </a:solidFill>
            </a:endParaRPr>
          </a:p>
          <a:p>
            <a:pPr marL="0" lvl="0" indent="0" algn="ctr">
              <a:buNone/>
              <a:defRPr/>
            </a:pPr>
            <a:r>
              <a:rPr lang="en-US" dirty="0" smtClean="0"/>
              <a:t>Clarify </a:t>
            </a:r>
            <a:r>
              <a:rPr lang="en-US" dirty="0"/>
              <a:t>the question </a:t>
            </a:r>
          </a:p>
          <a:p>
            <a:pPr marL="0" lvl="0" indent="0" algn="ctr">
              <a:buNone/>
              <a:defRPr/>
            </a:pPr>
            <a:r>
              <a:rPr lang="en-US" dirty="0" smtClean="0"/>
              <a:t>Attempt </a:t>
            </a:r>
            <a:r>
              <a:rPr lang="en-US" dirty="0"/>
              <a:t>to clarify </a:t>
            </a:r>
          </a:p>
          <a:p>
            <a:pPr marL="0" lvl="0" indent="0" algn="ctr">
              <a:buNone/>
              <a:defRPr/>
            </a:pPr>
            <a:r>
              <a:rPr lang="en-US" dirty="0" smtClean="0"/>
              <a:t>Clarify </a:t>
            </a:r>
            <a:r>
              <a:rPr lang="en-US" dirty="0"/>
              <a:t>your role</a:t>
            </a:r>
          </a:p>
          <a:p>
            <a:pPr marL="0" lvl="0" indent="0" algn="ctr">
              <a:buNone/>
              <a:defRPr/>
            </a:pPr>
            <a:r>
              <a:rPr lang="en-US" dirty="0" smtClean="0"/>
              <a:t>Need </a:t>
            </a:r>
            <a:r>
              <a:rPr lang="en-US" dirty="0"/>
              <a:t>to clarify </a:t>
            </a:r>
          </a:p>
          <a:p>
            <a:pPr marL="0" lvl="0" indent="0" algn="ctr">
              <a:buNone/>
              <a:defRPr/>
            </a:pPr>
            <a:r>
              <a:rPr lang="en-US" dirty="0" smtClean="0"/>
              <a:t>Helpful </a:t>
            </a:r>
            <a:r>
              <a:rPr lang="en-US" dirty="0"/>
              <a:t>to clarify </a:t>
            </a:r>
          </a:p>
          <a:p>
            <a:pPr marL="0" lvl="0" indent="0" algn="ctr">
              <a:buNone/>
              <a:defRPr/>
            </a:pPr>
            <a:r>
              <a:rPr lang="en-US" dirty="0" smtClean="0"/>
              <a:t>Ask </a:t>
            </a:r>
            <a:r>
              <a:rPr lang="en-US" dirty="0"/>
              <a:t>for clarification   </a:t>
            </a:r>
          </a:p>
        </p:txBody>
      </p:sp>
      <p:pic>
        <p:nvPicPr>
          <p:cNvPr id="4" name="Picture 3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046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i="1" dirty="0" smtClean="0"/>
              <a:t>Write this down: clarify </a:t>
            </a:r>
            <a:endParaRPr lang="en-US" sz="48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742" y="2154183"/>
            <a:ext cx="10033066" cy="3925983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0"/>
              </a:spcBef>
              <a:buNone/>
            </a:pPr>
            <a:r>
              <a:rPr lang="en-US" sz="3600" dirty="0"/>
              <a:t>To clarify is to make </a:t>
            </a:r>
            <a:r>
              <a:rPr lang="en-US" sz="3600" dirty="0" smtClean="0"/>
              <a:t>something clearer </a:t>
            </a:r>
            <a:r>
              <a:rPr lang="en-US" sz="3600" dirty="0"/>
              <a:t>or easier to understand. </a:t>
            </a:r>
          </a:p>
          <a:p>
            <a:pPr marL="514350" indent="-514350">
              <a:spcBef>
                <a:spcPts val="0"/>
              </a:spcBef>
              <a:buNone/>
            </a:pPr>
            <a:endParaRPr lang="en-US" sz="3600" dirty="0"/>
          </a:p>
          <a:p>
            <a:pPr marL="514350" indent="-514350">
              <a:spcBef>
                <a:spcPts val="0"/>
              </a:spcBef>
              <a:buNone/>
            </a:pPr>
            <a:r>
              <a:rPr lang="en-US" sz="3600" dirty="0"/>
              <a:t>If you need something clarified you have recognized an area where information could be presented more clearly!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4800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4856" y="21764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25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i="1" dirty="0" smtClean="0"/>
              <a:t>Example</a:t>
            </a:r>
            <a:r>
              <a:rPr lang="en-US" dirty="0" smtClean="0"/>
              <a:t> you might say to teacher</a:t>
            </a:r>
            <a:br>
              <a:rPr lang="en-US" dirty="0" smtClean="0"/>
            </a:br>
            <a:r>
              <a:rPr lang="en-US" dirty="0" smtClean="0"/>
              <a:t>or boss: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9875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Boss:  Please put your hiring paper in the folder.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Employee:  To </a:t>
            </a:r>
            <a:r>
              <a:rPr lang="en-US" b="1" u="sng" dirty="0" smtClean="0"/>
              <a:t>clarify</a:t>
            </a:r>
            <a:r>
              <a:rPr lang="en-US" dirty="0" smtClean="0"/>
              <a:t>, do you want the paper in the “new employee” or “work in progress” section?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417" y="4140555"/>
            <a:ext cx="2203796" cy="2203796"/>
          </a:xfrm>
          <a:prstGeom prst="rect">
            <a:avLst/>
          </a:prstGeom>
        </p:spPr>
      </p:pic>
      <p:pic>
        <p:nvPicPr>
          <p:cNvPr id="5" name="Picture 4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4718" y="127702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46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968" y="6989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>Example</a:t>
            </a:r>
            <a:r>
              <a:rPr lang="en-US" dirty="0" smtClean="0"/>
              <a:t> you might say to a teacher: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535" y="2315688"/>
            <a:ext cx="8883931" cy="405222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Teacher:  Please take out something to write with.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Student:  To </a:t>
            </a:r>
            <a:r>
              <a:rPr lang="en-US" b="1" u="sng" dirty="0" smtClean="0"/>
              <a:t>clarify</a:t>
            </a:r>
            <a:r>
              <a:rPr lang="en-US" dirty="0" smtClean="0"/>
              <a:t>, do I need a pencil, or is a pen okay? </a:t>
            </a:r>
            <a:endParaRPr lang="en-US" dirty="0"/>
          </a:p>
        </p:txBody>
      </p:sp>
      <p:pic>
        <p:nvPicPr>
          <p:cNvPr id="5" name="Picture 4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3466" y="115826"/>
            <a:ext cx="1320800" cy="8102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5392" y="4041043"/>
            <a:ext cx="3451638" cy="232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8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Let’s Practice: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0256" y="3190589"/>
            <a:ext cx="8520545" cy="2711447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00000"/>
              </a:lnSpc>
              <a:spcBef>
                <a:spcPts val="0"/>
              </a:spcBef>
              <a:buFontTx/>
              <a:buAutoNum type="alphaLcPeriod"/>
              <a:defRPr/>
            </a:pPr>
            <a:r>
              <a:rPr lang="en-US" dirty="0" smtClean="0"/>
              <a:t>Word (W)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Tx/>
              <a:buAutoNum type="alphaLcPeriod"/>
              <a:defRPr/>
            </a:pPr>
            <a:r>
              <a:rPr lang="en-US" dirty="0" smtClean="0"/>
              <a:t>Sentence or Phrase (S)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Tx/>
              <a:buAutoNum type="alphaLcPeriod"/>
              <a:defRPr/>
            </a:pPr>
            <a:r>
              <a:rPr lang="en-US" dirty="0" smtClean="0"/>
              <a:t>I can’t visualize this (V) </a:t>
            </a:r>
          </a:p>
          <a:p>
            <a:pPr marL="514350" indent="-514350">
              <a:lnSpc>
                <a:spcPct val="100000"/>
              </a:lnSpc>
              <a:spcBef>
                <a:spcPts val="0"/>
              </a:spcBef>
              <a:buFontTx/>
              <a:buAutoNum type="alphaLcPeriod"/>
              <a:defRPr/>
            </a:pPr>
            <a:r>
              <a:rPr lang="en-US" dirty="0" smtClean="0"/>
              <a:t>This is just confusing (?)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36270" y="1690688"/>
            <a:ext cx="10617530" cy="1641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You are going to see some sentences, and you will have to decide what you might need to have clarified: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00992" y="5578870"/>
            <a:ext cx="1015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Please write </a:t>
            </a:r>
            <a:r>
              <a:rPr lang="en-US" sz="2400" b="1" i="1" dirty="0" smtClean="0">
                <a:solidFill>
                  <a:srgbClr val="FF0000"/>
                </a:solidFill>
              </a:rPr>
              <a:t>these symbols </a:t>
            </a:r>
            <a:r>
              <a:rPr lang="en-US" sz="2400" b="1" i="1" dirty="0">
                <a:solidFill>
                  <a:srgbClr val="FF0000"/>
                </a:solidFill>
              </a:rPr>
              <a:t>on </a:t>
            </a:r>
            <a:r>
              <a:rPr lang="en-US" sz="2400" b="1" i="1">
                <a:solidFill>
                  <a:srgbClr val="FF0000"/>
                </a:solidFill>
              </a:rPr>
              <a:t>your </a:t>
            </a:r>
            <a:r>
              <a:rPr lang="en-US" sz="2400" b="1" i="1" smtClean="0">
                <a:solidFill>
                  <a:srgbClr val="FF0000"/>
                </a:solidFill>
              </a:rPr>
              <a:t>paper </a:t>
            </a:r>
            <a:r>
              <a:rPr lang="en-US" sz="2400" b="1" i="1" dirty="0">
                <a:solidFill>
                  <a:srgbClr val="FF0000"/>
                </a:solidFill>
              </a:rPr>
              <a:t>so you have them handy, or </a:t>
            </a:r>
            <a:r>
              <a:rPr lang="en-US" sz="2400" b="1" i="1" dirty="0" smtClean="0">
                <a:solidFill>
                  <a:srgbClr val="FF0000"/>
                </a:solidFill>
              </a:rPr>
              <a:t>take </a:t>
            </a:r>
            <a:r>
              <a:rPr lang="en-US" sz="2400" b="1" i="1" dirty="0">
                <a:solidFill>
                  <a:srgbClr val="FF0000"/>
                </a:solidFill>
              </a:rPr>
              <a:t>a picture of this slide. </a:t>
            </a:r>
          </a:p>
        </p:txBody>
      </p:sp>
      <p:pic>
        <p:nvPicPr>
          <p:cNvPr id="7" name="Picture 6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197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145" y="486888"/>
            <a:ext cx="10640291" cy="206538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i="1" dirty="0" smtClean="0"/>
              <a:t>I need to have ________ clarified.</a:t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sz="2200" b="1" i="1" dirty="0" smtClean="0">
                <a:solidFill>
                  <a:srgbClr val="FF0000"/>
                </a:solidFill>
              </a:rPr>
              <a:t>If </a:t>
            </a:r>
            <a:r>
              <a:rPr lang="en-US" sz="2200" b="1" i="1" dirty="0">
                <a:solidFill>
                  <a:srgbClr val="FF0000"/>
                </a:solidFill>
              </a:rPr>
              <a:t>you are able to clarify please respond</a:t>
            </a:r>
            <a:r>
              <a:rPr lang="en-US" sz="2200" b="1" i="1" dirty="0" smtClean="0">
                <a:solidFill>
                  <a:srgbClr val="FF0000"/>
                </a:solidFill>
              </a:rPr>
              <a:t>:</a:t>
            </a:r>
            <a:br>
              <a:rPr lang="en-US" sz="2200" b="1" i="1" dirty="0" smtClean="0">
                <a:solidFill>
                  <a:srgbClr val="FF0000"/>
                </a:solidFill>
              </a:rPr>
            </a:br>
            <a:r>
              <a:rPr lang="en-US" sz="2200" b="1" i="1" dirty="0">
                <a:solidFill>
                  <a:srgbClr val="FF0000"/>
                </a:solidFill>
              </a:rPr>
              <a:t/>
            </a:r>
            <a:br>
              <a:rPr lang="en-US" sz="2200" b="1" i="1" dirty="0">
                <a:solidFill>
                  <a:srgbClr val="FF0000"/>
                </a:solidFill>
              </a:rPr>
            </a:br>
            <a:r>
              <a:rPr lang="en-US" b="1" i="1" dirty="0" smtClean="0"/>
              <a:t>To clarify ______________________.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563" y="3146961"/>
            <a:ext cx="10478873" cy="2964688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I should have been a pair of ragged claws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3600" dirty="0" smtClean="0"/>
              <a:t>Scuttling across the floors of silent seas.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/>
              <a:t>f</a:t>
            </a:r>
            <a:r>
              <a:rPr lang="en-US" dirty="0" smtClean="0"/>
              <a:t>rom “The Love Song of J. Alfred Prufrock”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251366" y="5880816"/>
            <a:ext cx="2683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     S     V     ?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475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820" y="346973"/>
            <a:ext cx="8559044" cy="1429871"/>
          </a:xfrm>
        </p:spPr>
        <p:txBody>
          <a:bodyPr>
            <a:normAutofit/>
          </a:bodyPr>
          <a:lstStyle/>
          <a:p>
            <a:r>
              <a:rPr lang="en-US" sz="4000" b="1" i="1" dirty="0" smtClean="0"/>
              <a:t>Write this down: Clarification</a:t>
            </a:r>
            <a:endParaRPr lang="en-US" sz="4000" b="1" i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330" y="2030678"/>
            <a:ext cx="10149254" cy="46760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/>
              <a:t>Your job is to monitor your understanding of text as you read:</a:t>
            </a:r>
          </a:p>
          <a:p>
            <a:pPr marL="0" indent="0">
              <a:buNone/>
            </a:pPr>
            <a:endParaRPr lang="en-US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Identify when you get “stuck” while reading.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Code your confusion:</a:t>
            </a:r>
          </a:p>
          <a:p>
            <a:pPr marL="1654175" lvl="8" indent="0">
              <a:buNone/>
            </a:pPr>
            <a:r>
              <a:rPr lang="en-US" sz="2000" dirty="0" smtClean="0"/>
              <a:t>W    Word (decoding or meaning)</a:t>
            </a:r>
          </a:p>
          <a:p>
            <a:pPr marL="1654175" lvl="8" indent="0">
              <a:buNone/>
            </a:pPr>
            <a:r>
              <a:rPr lang="en-US" sz="2000" dirty="0" smtClean="0"/>
              <a:t>S     Sentence or phrase</a:t>
            </a:r>
          </a:p>
          <a:p>
            <a:pPr marL="1654175" lvl="8" indent="0">
              <a:buNone/>
            </a:pPr>
            <a:r>
              <a:rPr lang="en-US" sz="2000" dirty="0" smtClean="0"/>
              <a:t>V     I can’t </a:t>
            </a:r>
            <a:r>
              <a:rPr lang="en-US" sz="2000" b="1" dirty="0" smtClean="0"/>
              <a:t>Visualize</a:t>
            </a:r>
            <a:r>
              <a:rPr lang="en-US" sz="2000" dirty="0" smtClean="0"/>
              <a:t> this</a:t>
            </a:r>
          </a:p>
          <a:p>
            <a:pPr marL="1654175" lvl="8" indent="0">
              <a:buNone/>
            </a:pPr>
            <a:r>
              <a:rPr lang="en-US" sz="2000" dirty="0" smtClean="0"/>
              <a:t>?      This is just </a:t>
            </a:r>
            <a:r>
              <a:rPr lang="en-US" sz="2000" b="1" dirty="0" smtClean="0"/>
              <a:t>Confusing</a:t>
            </a:r>
          </a:p>
          <a:p>
            <a:pPr marL="514350" indent="-514350">
              <a:buAutoNum type="arabicPeriod"/>
            </a:pPr>
            <a:endParaRPr lang="en-US" sz="3000" dirty="0" smtClean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077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61" y="-25356"/>
            <a:ext cx="10515600" cy="1325563"/>
          </a:xfrm>
        </p:spPr>
        <p:txBody>
          <a:bodyPr/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393381" y="1852550"/>
            <a:ext cx="26373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your own write down what confuses you about this picture. </a:t>
            </a:r>
          </a:p>
          <a:p>
            <a:endParaRPr lang="en-US" dirty="0"/>
          </a:p>
          <a:p>
            <a:r>
              <a:rPr lang="en-US" dirty="0" smtClean="0"/>
              <a:t>Partner up.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Take turns saying: “I need help clarifying _________”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If you’re able to answer, say “To clarify _________”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61" y="961902"/>
            <a:ext cx="8800074" cy="577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85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458</Words>
  <Application>Microsoft Macintosh PowerPoint</Application>
  <PresentationFormat>Widescreen</PresentationFormat>
  <Paragraphs>59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Arial</vt:lpstr>
      <vt:lpstr>Office Theme</vt:lpstr>
      <vt:lpstr>How many of you know what it means to clarify?  Don’t tell us – just let us know using your fingers. </vt:lpstr>
      <vt:lpstr>Here are some of the ways you might hear clarify: </vt:lpstr>
      <vt:lpstr>Write this down: clarify </vt:lpstr>
      <vt:lpstr>Example you might say to teacher or boss:  </vt:lpstr>
      <vt:lpstr>Example you might say to a teacher:  </vt:lpstr>
      <vt:lpstr>Let’s Practice:</vt:lpstr>
      <vt:lpstr>I need to have ________ clarified.  If you are able to clarify please respond:  To clarify ______________________.</vt:lpstr>
      <vt:lpstr>Write this down: Clarification</vt:lpstr>
      <vt:lpstr>Let’s Practice!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2018-07-29T14:28:30Z</dcterms:created>
  <dcterms:modified xsi:type="dcterms:W3CDTF">2018-07-29T15:57:48Z</dcterms:modified>
</cp:coreProperties>
</file>