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58" r:id="rId2"/>
    <p:sldId id="259" r:id="rId3"/>
    <p:sldId id="261" r:id="rId4"/>
    <p:sldId id="262" r:id="rId5"/>
    <p:sldId id="257" r:id="rId6"/>
    <p:sldId id="26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43"/>
  </p:normalViewPr>
  <p:slideViewPr>
    <p:cSldViewPr snapToGrid="0" snapToObjects="1">
      <p:cViewPr varScale="1">
        <p:scale>
          <a:sx n="107" d="100"/>
          <a:sy n="107" d="100"/>
        </p:scale>
        <p:origin x="200" y="2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7122AA-A8AE-5142-9432-144B76A08ADE}" type="datetimeFigureOut">
              <a:rPr lang="en-US" smtClean="0"/>
              <a:t>7/29/18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6FF45C-3E17-CC4D-A187-67943B861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9473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Directions: It’s really important that this be q QUICK step just to get students thinking about the new word. Please do</a:t>
            </a:r>
            <a:r>
              <a:rPr lang="en-US" baseline="0" dirty="0" smtClean="0"/>
              <a:t> NOT ask students to provide a sentence or teach it to the class.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91774C-83AF-204F-8F6A-06CD024D1CA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6496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Directions: Teacher, please read each of these aloud</a:t>
            </a:r>
            <a:r>
              <a:rPr lang="en-US" baseline="0" dirty="0" smtClean="0"/>
              <a:t> and have your students repeat chorally after you. It is important that they hear these and that we “put it in their mouths” through repetition.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8EF4DB-43A8-2442-A95D-108C291E811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5579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Okay,</a:t>
            </a:r>
            <a:r>
              <a:rPr lang="en-US" baseline="0" dirty="0" smtClean="0"/>
              <a:t> let’s find out what these objects are!  Okay, in class I usually have the students rotate objects and don’t reveal what they are until the very end.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8EF4DB-43A8-2442-A95D-108C291E811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4818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D4BCB-7BBD-2A4D-B5CD-1C93A2D2A49D}" type="datetimeFigureOut">
              <a:rPr lang="en-US" smtClean="0"/>
              <a:t>7/29/18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FF8C7-51A6-E845-8495-086151E88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4442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D4BCB-7BBD-2A4D-B5CD-1C93A2D2A49D}" type="datetimeFigureOut">
              <a:rPr lang="en-US" smtClean="0"/>
              <a:t>7/29/18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FF8C7-51A6-E845-8495-086151E88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53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D4BCB-7BBD-2A4D-B5CD-1C93A2D2A49D}" type="datetimeFigureOut">
              <a:rPr lang="en-US" smtClean="0"/>
              <a:t>7/29/18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FF8C7-51A6-E845-8495-086151E88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1645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D4BCB-7BBD-2A4D-B5CD-1C93A2D2A49D}" type="datetimeFigureOut">
              <a:rPr lang="en-US" smtClean="0"/>
              <a:t>7/29/18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FF8C7-51A6-E845-8495-086151E88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79227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D4BCB-7BBD-2A4D-B5CD-1C93A2D2A49D}" type="datetimeFigureOut">
              <a:rPr lang="en-US" smtClean="0"/>
              <a:t>7/29/18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FF8C7-51A6-E845-8495-086151E88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363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D4BCB-7BBD-2A4D-B5CD-1C93A2D2A49D}" type="datetimeFigureOut">
              <a:rPr lang="en-US" smtClean="0"/>
              <a:t>7/29/18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FF8C7-51A6-E845-8495-086151E88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558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D4BCB-7BBD-2A4D-B5CD-1C93A2D2A49D}" type="datetimeFigureOut">
              <a:rPr lang="en-US" smtClean="0"/>
              <a:t>7/29/18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FF8C7-51A6-E845-8495-086151E88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65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D4BCB-7BBD-2A4D-B5CD-1C93A2D2A49D}" type="datetimeFigureOut">
              <a:rPr lang="en-US" smtClean="0"/>
              <a:t>7/29/18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FF8C7-51A6-E845-8495-086151E88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3051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D4BCB-7BBD-2A4D-B5CD-1C93A2D2A49D}" type="datetimeFigureOut">
              <a:rPr lang="en-US" smtClean="0"/>
              <a:t>7/29/18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FF8C7-51A6-E845-8495-086151E88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62440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D4BCB-7BBD-2A4D-B5CD-1C93A2D2A49D}" type="datetimeFigureOut">
              <a:rPr lang="en-US" smtClean="0"/>
              <a:t>7/29/18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FF8C7-51A6-E845-8495-086151E88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25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D4BCB-7BBD-2A4D-B5CD-1C93A2D2A49D}" type="datetimeFigureOut">
              <a:rPr lang="en-US" smtClean="0"/>
              <a:t>7/29/18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FF8C7-51A6-E845-8495-086151E88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3637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ED4BCB-7BBD-2A4D-B5CD-1C93A2D2A49D}" type="datetimeFigureOut">
              <a:rPr lang="en-US" smtClean="0"/>
              <a:t>7/29/18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AFF8C7-51A6-E845-8495-086151E88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852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tiff"/><Relationship Id="rId3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200" i="1" dirty="0">
                <a:solidFill>
                  <a:srgbClr val="B50B1B"/>
                </a:solidFill>
              </a:rPr>
              <a:t>How many of you know what </a:t>
            </a:r>
            <a:r>
              <a:rPr lang="en-US" sz="3200" i="1">
                <a:solidFill>
                  <a:srgbClr val="B50B1B"/>
                </a:solidFill>
              </a:rPr>
              <a:t>a </a:t>
            </a:r>
            <a:r>
              <a:rPr lang="en-US" sz="3200" b="1" i="1" smtClean="0">
                <a:solidFill>
                  <a:srgbClr val="0432FF"/>
                </a:solidFill>
              </a:rPr>
              <a:t>prediction </a:t>
            </a:r>
            <a:r>
              <a:rPr lang="en-US" sz="3200" i="1" smtClean="0">
                <a:solidFill>
                  <a:srgbClr val="B50B1B"/>
                </a:solidFill>
              </a:rPr>
              <a:t>is</a:t>
            </a:r>
            <a:r>
              <a:rPr lang="en-US" sz="3200" i="1" dirty="0">
                <a:solidFill>
                  <a:srgbClr val="B50B1B"/>
                </a:solidFill>
              </a:rPr>
              <a:t>? </a:t>
            </a:r>
            <a:br>
              <a:rPr lang="en-US" sz="3200" i="1" dirty="0">
                <a:solidFill>
                  <a:srgbClr val="B50B1B"/>
                </a:solidFill>
              </a:rPr>
            </a:br>
            <a:r>
              <a:rPr lang="en-US" sz="3200" i="1" dirty="0">
                <a:solidFill>
                  <a:srgbClr val="B50B1B"/>
                </a:solidFill>
              </a:rPr>
              <a:t>Don’t tell us – just let us know using your fingers.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8875" y="2425852"/>
            <a:ext cx="8042276" cy="3809025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en-US" dirty="0" smtClean="0"/>
              <a:t>I don’t know it. </a:t>
            </a:r>
          </a:p>
          <a:p>
            <a:pPr marL="514350" indent="-514350">
              <a:buAutoNum type="arabicPeriod"/>
            </a:pPr>
            <a:r>
              <a:rPr lang="en-US" dirty="0" smtClean="0"/>
              <a:t>I’ve heard it. </a:t>
            </a:r>
          </a:p>
          <a:p>
            <a:pPr marL="514350" indent="-514350">
              <a:buAutoNum type="arabicPeriod"/>
            </a:pPr>
            <a:r>
              <a:rPr lang="en-US" dirty="0" smtClean="0"/>
              <a:t>I can use it in a sentence. </a:t>
            </a:r>
          </a:p>
          <a:p>
            <a:pPr marL="514350" indent="-514350">
              <a:buAutoNum type="arabicPeriod"/>
            </a:pPr>
            <a:r>
              <a:rPr lang="en-US" dirty="0" smtClean="0"/>
              <a:t>I can teach it to the class. </a:t>
            </a:r>
            <a:endParaRPr lang="en-US" dirty="0"/>
          </a:p>
        </p:txBody>
      </p:sp>
      <p:pic>
        <p:nvPicPr>
          <p:cNvPr id="4" name="Picture 3" descr="11856581-Hand-of-a-child-with-faces-on-two-fingers-isolated-on-a-white-background-Stock-Phot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9265" y="1850534"/>
            <a:ext cx="2156053" cy="3236569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510586" y="5246950"/>
            <a:ext cx="852957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432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Literal &amp; Inferential Question</a:t>
            </a:r>
            <a:endParaRPr lang="en-US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432FF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7" name="Picture 6" descr="../PastedGraphic-1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185" y="143886"/>
            <a:ext cx="1320800" cy="8102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61925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954146"/>
            <a:ext cx="10835244" cy="1325563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Here are some of the ways you might hear </a:t>
            </a:r>
            <a:r>
              <a:rPr lang="en-US" sz="4000" b="1" dirty="0" smtClean="0">
                <a:solidFill>
                  <a:srgbClr val="0432FF"/>
                </a:solidFill>
              </a:rPr>
              <a:t>prediction</a:t>
            </a:r>
            <a:r>
              <a:rPr lang="en-US" sz="4000" dirty="0" smtClean="0"/>
              <a:t>:</a:t>
            </a:r>
            <a:r>
              <a:rPr lang="en-US" b="1" i="1" dirty="0" smtClean="0">
                <a:solidFill>
                  <a:srgbClr val="B50B1B"/>
                </a:solidFill>
              </a:rPr>
              <a:t/>
            </a:r>
            <a:br>
              <a:rPr lang="en-US" b="1" i="1" dirty="0" smtClean="0">
                <a:solidFill>
                  <a:srgbClr val="B50B1B"/>
                </a:solidFill>
              </a:rPr>
            </a:br>
            <a:endParaRPr lang="en-US" dirty="0">
              <a:solidFill>
                <a:srgbClr val="E8950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73275" y="2196935"/>
            <a:ext cx="8042276" cy="3746667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b="1" dirty="0" smtClean="0">
                <a:solidFill>
                  <a:srgbClr val="FF0000"/>
                </a:solidFill>
              </a:rPr>
              <a:t>PREDICT/PREDICTION</a:t>
            </a:r>
            <a:endParaRPr lang="en-US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en-US" dirty="0"/>
              <a:t>predict the outcome</a:t>
            </a:r>
          </a:p>
          <a:p>
            <a:pPr marL="0" indent="0" algn="ctr">
              <a:buNone/>
            </a:pPr>
            <a:r>
              <a:rPr lang="en-US" dirty="0"/>
              <a:t>predict the future</a:t>
            </a:r>
          </a:p>
          <a:p>
            <a:pPr marL="0" indent="0" algn="ctr">
              <a:buNone/>
            </a:pPr>
            <a:r>
              <a:rPr lang="en-US" dirty="0"/>
              <a:t>predict the effect</a:t>
            </a:r>
          </a:p>
          <a:p>
            <a:pPr marL="0" indent="0" algn="ctr">
              <a:buNone/>
            </a:pPr>
            <a:r>
              <a:rPr lang="en-US" dirty="0"/>
              <a:t>able to predict</a:t>
            </a:r>
          </a:p>
          <a:p>
            <a:pPr marL="0" indent="0" algn="ctr">
              <a:buNone/>
            </a:pPr>
            <a:r>
              <a:rPr lang="en-US" dirty="0"/>
              <a:t>difficult to predict</a:t>
            </a:r>
          </a:p>
          <a:p>
            <a:pPr marL="0" indent="0" algn="ctr">
              <a:buNone/>
            </a:pPr>
            <a:r>
              <a:rPr lang="en-US" dirty="0"/>
              <a:t>make a prediction </a:t>
            </a:r>
          </a:p>
          <a:p>
            <a:pPr marL="0" indent="0" algn="ctr">
              <a:buNone/>
            </a:pPr>
            <a:r>
              <a:rPr lang="en-US" dirty="0"/>
              <a:t>accurate prediction</a:t>
            </a:r>
          </a:p>
        </p:txBody>
      </p:sp>
      <p:pic>
        <p:nvPicPr>
          <p:cNvPr id="4" name="Picture 3" descr="../PastedGraphic-1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185" y="143886"/>
            <a:ext cx="1320800" cy="8102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59932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Write this down:</a:t>
            </a:r>
            <a:endParaRPr lang="en-US" b="1" i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4000" dirty="0"/>
              <a:t>To predict is to say what you think will happen in the future.  To say something before it happens. </a:t>
            </a:r>
          </a:p>
          <a:p>
            <a:endParaRPr lang="en-US" dirty="0"/>
          </a:p>
        </p:txBody>
      </p:sp>
      <p:pic>
        <p:nvPicPr>
          <p:cNvPr id="5" name="Picture 4" descr="../PastedGraphic-1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51013" y="91648"/>
            <a:ext cx="1320800" cy="8102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842960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Example 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317" y="1516867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dirty="0"/>
              <a:t>It’s been hot and the weatherman </a:t>
            </a:r>
            <a:r>
              <a:rPr lang="en-US" sz="4000" b="1" i="1" dirty="0"/>
              <a:t>predicts</a:t>
            </a:r>
            <a:r>
              <a:rPr lang="en-US" sz="4000" dirty="0"/>
              <a:t> it’s going to be 100 degrees this weekend!</a:t>
            </a:r>
          </a:p>
          <a:p>
            <a:pPr marL="0" indent="0">
              <a:buNone/>
            </a:pPr>
            <a:endParaRPr lang="en-US" sz="4000" dirty="0"/>
          </a:p>
          <a:p>
            <a:pPr marL="0" indent="0">
              <a:buNone/>
            </a:pPr>
            <a:endParaRPr lang="en-US" sz="4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3232" y="3202111"/>
            <a:ext cx="5131953" cy="3079172"/>
          </a:xfrm>
          <a:prstGeom prst="rect">
            <a:avLst/>
          </a:prstGeom>
        </p:spPr>
      </p:pic>
      <p:pic>
        <p:nvPicPr>
          <p:cNvPr id="5" name="Picture 4" descr="../PastedGraphic-1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185" y="217646"/>
            <a:ext cx="1320800" cy="8102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422496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9536" y="436192"/>
            <a:ext cx="7729728" cy="1188720"/>
          </a:xfrm>
        </p:spPr>
        <p:txBody>
          <a:bodyPr>
            <a:noAutofit/>
          </a:bodyPr>
          <a:lstStyle/>
          <a:p>
            <a:r>
              <a:rPr lang="en-US" sz="3600" b="1" i="1" dirty="0"/>
              <a:t> Write this down in your notes: </a:t>
            </a:r>
            <a:endParaRPr lang="en-US" sz="3600" b="1" i="1" dirty="0">
              <a:solidFill>
                <a:srgbClr val="E8950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5700" y="2061104"/>
            <a:ext cx="9636022" cy="401159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000" dirty="0" smtClean="0"/>
              <a:t>Prediction: Your </a:t>
            </a:r>
            <a:r>
              <a:rPr lang="en-US" sz="3000" dirty="0"/>
              <a:t>job is </a:t>
            </a:r>
            <a:r>
              <a:rPr lang="en-US" sz="3000" dirty="0" smtClean="0"/>
              <a:t>to:</a:t>
            </a:r>
          </a:p>
          <a:p>
            <a:pPr marL="0" indent="0">
              <a:buNone/>
            </a:pPr>
            <a:endParaRPr lang="en-US" sz="30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400" b="1" dirty="0" smtClean="0"/>
              <a:t>Summarize</a:t>
            </a:r>
            <a:r>
              <a:rPr lang="en-US" sz="2400" dirty="0" smtClean="0"/>
              <a:t> what has already happened.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Make an </a:t>
            </a:r>
            <a:r>
              <a:rPr lang="en-US" sz="2400" b="1" dirty="0" smtClean="0"/>
              <a:t>inference</a:t>
            </a:r>
            <a:r>
              <a:rPr lang="en-US" sz="2400" dirty="0" smtClean="0"/>
              <a:t> about the text (what’s going on that isn’t necessarily on the page?).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Think about what might happen next and make a </a:t>
            </a:r>
            <a:r>
              <a:rPr lang="en-US" sz="2400" b="1" dirty="0" smtClean="0"/>
              <a:t>prediction</a:t>
            </a:r>
            <a:r>
              <a:rPr lang="en-US" sz="2400" dirty="0" smtClean="0"/>
              <a:t>.</a:t>
            </a:r>
            <a:endParaRPr lang="en-US" sz="2400" dirty="0"/>
          </a:p>
          <a:p>
            <a:pPr marL="514350" indent="-514350">
              <a:buFont typeface="+mj-lt"/>
              <a:buAutoNum type="arabicPeriod"/>
            </a:pPr>
            <a:endParaRPr lang="en-US" sz="3000" dirty="0">
              <a:solidFill>
                <a:srgbClr val="FF0000"/>
              </a:solidFill>
            </a:endParaRPr>
          </a:p>
        </p:txBody>
      </p:sp>
      <p:pic>
        <p:nvPicPr>
          <p:cNvPr id="9" name="Picture 8" descr="../PastedGraphic-1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185" y="143886"/>
            <a:ext cx="1320800" cy="8102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6898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818" y="0"/>
            <a:ext cx="10515600" cy="1325563"/>
          </a:xfrm>
        </p:spPr>
        <p:txBody>
          <a:bodyPr/>
          <a:lstStyle/>
          <a:p>
            <a:r>
              <a:rPr lang="en-US" dirty="0" smtClean="0"/>
              <a:t>Let’s Practice!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621484" y="1498410"/>
            <a:ext cx="2980707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On your own, </a:t>
            </a:r>
            <a:r>
              <a:rPr lang="en-US" sz="2000" b="1" dirty="0" smtClean="0">
                <a:solidFill>
                  <a:srgbClr val="0432FF"/>
                </a:solidFill>
              </a:rPr>
              <a:t>summarize</a:t>
            </a:r>
            <a:r>
              <a:rPr lang="en-US" sz="2000" dirty="0" smtClean="0"/>
              <a:t> what’s happening in the picture. What else can you </a:t>
            </a:r>
            <a:r>
              <a:rPr lang="en-US" sz="2000" b="1" dirty="0" smtClean="0">
                <a:solidFill>
                  <a:srgbClr val="0432FF"/>
                </a:solidFill>
              </a:rPr>
              <a:t>infer</a:t>
            </a:r>
            <a:r>
              <a:rPr lang="en-US" sz="2000" dirty="0" smtClean="0"/>
              <a:t>? Write a </a:t>
            </a:r>
            <a:r>
              <a:rPr lang="en-US" sz="2000" b="1" dirty="0" smtClean="0">
                <a:solidFill>
                  <a:srgbClr val="0432FF"/>
                </a:solidFill>
              </a:rPr>
              <a:t>prediction</a:t>
            </a:r>
            <a:r>
              <a:rPr lang="en-US" sz="2000" dirty="0" smtClean="0"/>
              <a:t> about what might happen next. </a:t>
            </a:r>
          </a:p>
          <a:p>
            <a:endParaRPr lang="en-US" sz="2000" dirty="0"/>
          </a:p>
          <a:p>
            <a:r>
              <a:rPr lang="en-US" sz="2000" dirty="0" smtClean="0"/>
              <a:t>Partner up. 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 smtClean="0"/>
              <a:t>Check each other’s summary and inference. 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 smtClean="0"/>
              <a:t>Provide your prediction and see what your partner says</a:t>
            </a:r>
            <a:endParaRPr lang="en-US" sz="2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8818" y="1012114"/>
            <a:ext cx="7510153" cy="5680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71819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321</Words>
  <Application>Microsoft Macintosh PowerPoint</Application>
  <PresentationFormat>Widescreen</PresentationFormat>
  <Paragraphs>37</Paragraphs>
  <Slides>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Calibri</vt:lpstr>
      <vt:lpstr>Calibri Light</vt:lpstr>
      <vt:lpstr>Arial</vt:lpstr>
      <vt:lpstr>Office Theme</vt:lpstr>
      <vt:lpstr>How many of you know what a prediction is?  Don’t tell us – just let us know using your fingers. </vt:lpstr>
      <vt:lpstr>Here are some of the ways you might hear prediction: </vt:lpstr>
      <vt:lpstr>Write this down:</vt:lpstr>
      <vt:lpstr>Example </vt:lpstr>
      <vt:lpstr> Write this down in your notes: </vt:lpstr>
      <vt:lpstr>Let’s Practice!</vt:lpstr>
    </vt:vector>
  </TitlesOfParts>
  <Company/>
  <LinksUpToDate>false</LinksUpToDate>
  <SharedDoc>false</SharedDoc>
  <HyperlinksChanged>false</HyperlinksChanged>
  <AppVersion>15.0030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5</cp:revision>
  <dcterms:created xsi:type="dcterms:W3CDTF">2018-07-29T14:28:35Z</dcterms:created>
  <dcterms:modified xsi:type="dcterms:W3CDTF">2018-07-29T15:58:47Z</dcterms:modified>
</cp:coreProperties>
</file>