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1" r:id="rId2"/>
    <p:sldId id="262" r:id="rId3"/>
    <p:sldId id="265" r:id="rId4"/>
    <p:sldId id="266" r:id="rId5"/>
    <p:sldId id="263" r:id="rId6"/>
    <p:sldId id="264" r:id="rId7"/>
    <p:sldId id="257" r:id="rId8"/>
    <p:sldId id="273" r:id="rId9"/>
    <p:sldId id="269" r:id="rId10"/>
    <p:sldId id="270" r:id="rId11"/>
    <p:sldId id="271" r:id="rId12"/>
    <p:sldId id="26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59"/>
    <p:restoredTop sz="94643"/>
  </p:normalViewPr>
  <p:slideViewPr>
    <p:cSldViewPr snapToGrid="0" snapToObjects="1">
      <p:cViewPr varScale="1">
        <p:scale>
          <a:sx n="98" d="100"/>
          <a:sy n="98" d="100"/>
        </p:scale>
        <p:origin x="19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1629F-B8AD-214E-BD39-FCB21CF10731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C21A45-E7C7-FB42-849E-E316D7AA4B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61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Directions: It’s really important that this be q QUICK step just to get students thinking about the new word. Please do</a:t>
            </a:r>
            <a:r>
              <a:rPr lang="en-US" baseline="0" dirty="0"/>
              <a:t> NOT ask students to provide a sentence or teach it to the class.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774C-83AF-204F-8F6A-06CD024D1C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Directions: Teacher, please read each of these aloud</a:t>
            </a:r>
            <a:r>
              <a:rPr lang="en-US" baseline="0" dirty="0"/>
              <a:t> and have your students repeat chorally after you. It is important that they hear these and that we “put it in their mouths” through </a:t>
            </a:r>
            <a:r>
              <a:rPr lang="en-US" baseline="0" dirty="0" err="1"/>
              <a:t>repetittion</a:t>
            </a:r>
            <a:r>
              <a:rPr lang="en-US" baseline="0" dirty="0"/>
              <a:t>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9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Directions: Teacher, please read each of these aloud</a:t>
            </a:r>
            <a:r>
              <a:rPr lang="en-US" baseline="0" dirty="0"/>
              <a:t> and have your students repeat chorally after you. It is important that they hear these and that we “put it in their mouths” through repetition.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46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BBB62-1976-E744-A024-4A04C14082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8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4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4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21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2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1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3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7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633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55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ADD21-7A40-6747-8D1B-F81CF6C9222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D8D0B-765C-E74B-B216-18CD53E3E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40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B50B1B"/>
                </a:solidFill>
              </a:rPr>
              <a:t>There are two kinds of questions we’ll be practicing. </a:t>
            </a:r>
            <a:br>
              <a:rPr lang="en-US" sz="3200" i="1" dirty="0">
                <a:solidFill>
                  <a:srgbClr val="B50B1B"/>
                </a:solidFill>
              </a:rPr>
            </a:br>
            <a:r>
              <a:rPr lang="en-US" sz="3600" b="1" i="1" dirty="0">
                <a:solidFill>
                  <a:srgbClr val="0432FF"/>
                </a:solidFill>
              </a:rPr>
              <a:t>Literal &amp; Inferential </a:t>
            </a:r>
            <a:br>
              <a:rPr lang="en-US" sz="3200" i="1" dirty="0">
                <a:solidFill>
                  <a:srgbClr val="B50B1B"/>
                </a:solidFill>
              </a:rPr>
            </a:br>
            <a:r>
              <a:rPr lang="en-US" sz="3200" i="1" dirty="0">
                <a:solidFill>
                  <a:srgbClr val="B50B1B"/>
                </a:solidFill>
              </a:rPr>
              <a:t>How many of you know what these are? Don’t tell us – just let us know using your fingers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875" y="2425852"/>
            <a:ext cx="8042276" cy="38090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I don’t know it. </a:t>
            </a:r>
          </a:p>
          <a:p>
            <a:pPr marL="514350" indent="-514350">
              <a:buAutoNum type="arabicPeriod"/>
            </a:pPr>
            <a:r>
              <a:rPr lang="en-US" dirty="0"/>
              <a:t>I’ve heard it. </a:t>
            </a:r>
          </a:p>
          <a:p>
            <a:pPr marL="514350" indent="-514350">
              <a:buAutoNum type="arabicPeriod"/>
            </a:pPr>
            <a:r>
              <a:rPr lang="en-US" dirty="0"/>
              <a:t>I can use it in a sentence. </a:t>
            </a:r>
          </a:p>
          <a:p>
            <a:pPr marL="514350" indent="-514350">
              <a:buAutoNum type="arabicPeriod"/>
            </a:pPr>
            <a:r>
              <a:rPr lang="en-US" dirty="0"/>
              <a:t>I can teach it to the class. </a:t>
            </a:r>
          </a:p>
        </p:txBody>
      </p:sp>
      <p:pic>
        <p:nvPicPr>
          <p:cNvPr id="4" name="Picture 3" descr="11856581-Hand-of-a-child-with-faces-on-two-fingers-isolated-on-a-white-background-Stock-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265" y="1850534"/>
            <a:ext cx="2156053" cy="32365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0586" y="5246950"/>
            <a:ext cx="8529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432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Literal &amp; Inferential Question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432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8104" y="0"/>
            <a:ext cx="1159742" cy="8358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3875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4763" y="0"/>
            <a:ext cx="8290789" cy="1444532"/>
          </a:xfrm>
        </p:spPr>
        <p:txBody>
          <a:bodyPr/>
          <a:lstStyle/>
          <a:p>
            <a:r>
              <a:rPr lang="en-US" dirty="0"/>
              <a:t>Literal or Inferential</a:t>
            </a:r>
            <a:r>
              <a:rPr lang="en-US" dirty="0">
                <a:cs typeface="Calibri Light"/>
              </a:rPr>
              <a:t>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4909" b="14909"/>
          <a:stretch>
            <a:fillRect/>
          </a:stretch>
        </p:blipFill>
        <p:spPr>
          <a:xfrm>
            <a:off x="3848293" y="1605219"/>
            <a:ext cx="3881141" cy="2096092"/>
          </a:xfrm>
        </p:spPr>
      </p:pic>
      <p:sp>
        <p:nvSpPr>
          <p:cNvPr id="5" name="TextBox 4"/>
          <p:cNvSpPr txBox="1"/>
          <p:nvPr/>
        </p:nvSpPr>
        <p:spPr>
          <a:xfrm>
            <a:off x="1119797" y="3863689"/>
            <a:ext cx="4379111" cy="21544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/>
              <a:t>1)  His </a:t>
            </a:r>
            <a:r>
              <a:rPr lang="en-US" sz="2400" dirty="0"/>
              <a:t>cheeks are red</a:t>
            </a:r>
            <a:r>
              <a:rPr lang="en-US" dirty="0"/>
              <a:t>. </a:t>
            </a:r>
          </a:p>
          <a:p>
            <a:endParaRPr lang="en-US" dirty="0">
              <a:cs typeface="Calibri"/>
            </a:endParaRPr>
          </a:p>
          <a:p>
            <a:r>
              <a:rPr lang="en-US" sz="2800" dirty="0">
                <a:cs typeface="Calibri"/>
              </a:rPr>
              <a:t>2) He is embarrassed.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sz="2400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405884" y="5065602"/>
            <a:ext cx="8042276" cy="150358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That is literal because __________________.</a:t>
            </a:r>
          </a:p>
          <a:p>
            <a:pPr marL="0" indent="0" algn="ctr">
              <a:buFont typeface="Arial"/>
              <a:buNone/>
            </a:pPr>
            <a:r>
              <a:rPr lang="en-US" dirty="0"/>
              <a:t>That is inferential because ___________________.</a:t>
            </a:r>
          </a:p>
        </p:txBody>
      </p:sp>
      <p:pic>
        <p:nvPicPr>
          <p:cNvPr id="6" name="Picture 5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5516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Literal or Inferential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426" y="1690688"/>
            <a:ext cx="5051881" cy="316632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571501" y="4991945"/>
            <a:ext cx="8042276" cy="15035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/>
              <a:t>That is literal because __________________.</a:t>
            </a:r>
          </a:p>
          <a:p>
            <a:pPr marL="0" indent="0" algn="ctr">
              <a:buFont typeface="Arial"/>
              <a:buNone/>
            </a:pPr>
            <a:r>
              <a:rPr lang="en-US" dirty="0"/>
              <a:t>That is inferential because ___________________.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4) He’s dressed in black and is carrying a bag. </a:t>
            </a:r>
          </a:p>
          <a:p>
            <a:pPr marL="457200" indent="-457200">
              <a:buAutoNum type="arabicPeriod" startAt="4"/>
            </a:pPr>
            <a:endParaRPr lang="en-US" dirty="0"/>
          </a:p>
          <a:p>
            <a:pPr marL="457200" indent="-457200">
              <a:buAutoNum type="arabicPeriod" startAt="4"/>
            </a:pPr>
            <a:endParaRPr lang="en-US" dirty="0"/>
          </a:p>
          <a:p>
            <a:pPr marL="457200" indent="-457200">
              <a:buAutoNum type="arabicPeriod" startAt="4"/>
            </a:pPr>
            <a:endParaRPr lang="en-US" dirty="0"/>
          </a:p>
          <a:p>
            <a:pPr marL="0" indent="0">
              <a:buNone/>
            </a:pPr>
            <a:r>
              <a:rPr lang="en-US" dirty="0"/>
              <a:t>5) He’s a robber. </a:t>
            </a: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804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671" y="111331"/>
            <a:ext cx="10515600" cy="1325563"/>
          </a:xfrm>
        </p:spPr>
        <p:txBody>
          <a:bodyPr/>
          <a:lstStyle/>
          <a:p>
            <a:r>
              <a:rPr lang="en-US" dirty="0"/>
              <a:t>Let’s Practice!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671" y="1109282"/>
            <a:ext cx="8270044" cy="54577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17428" y="1942904"/>
            <a:ext cx="2955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On your own, come up with a </a:t>
            </a:r>
            <a:r>
              <a:rPr lang="en-US" sz="2000" b="1" dirty="0">
                <a:solidFill>
                  <a:srgbClr val="0432FF"/>
                </a:solidFill>
              </a:rPr>
              <a:t>LITERAL</a:t>
            </a:r>
            <a:r>
              <a:rPr lang="en-US" sz="2000" dirty="0"/>
              <a:t> question and an </a:t>
            </a:r>
            <a:r>
              <a:rPr lang="en-US" sz="2000" b="1" dirty="0">
                <a:solidFill>
                  <a:srgbClr val="0432FF"/>
                </a:solidFill>
              </a:rPr>
              <a:t>INFERENTIAL</a:t>
            </a:r>
            <a:r>
              <a:rPr lang="en-US" sz="2000" dirty="0">
                <a:solidFill>
                  <a:srgbClr val="0432FF"/>
                </a:solidFill>
              </a:rPr>
              <a:t> </a:t>
            </a:r>
            <a:r>
              <a:rPr lang="en-US" sz="2000" dirty="0"/>
              <a:t>question.</a:t>
            </a:r>
          </a:p>
          <a:p>
            <a:endParaRPr lang="en-US" sz="2000" dirty="0"/>
          </a:p>
          <a:p>
            <a:r>
              <a:rPr lang="en-US" sz="2000" dirty="0"/>
              <a:t>Partner up.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Check each other: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2000" dirty="0"/>
              <a:t>Are your questions really </a:t>
            </a:r>
            <a:r>
              <a:rPr lang="en-US" sz="2000" b="1" dirty="0"/>
              <a:t>inferential</a:t>
            </a:r>
            <a:r>
              <a:rPr lang="en-US" sz="2000" dirty="0"/>
              <a:t> and </a:t>
            </a:r>
            <a:r>
              <a:rPr lang="en-US" sz="2000" b="1" dirty="0"/>
              <a:t>literal</a:t>
            </a:r>
            <a:r>
              <a:rPr lang="en-US" sz="2000" dirty="0"/>
              <a:t>?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Then take turns trying to answer. </a:t>
            </a:r>
          </a:p>
        </p:txBody>
      </p:sp>
    </p:spTree>
    <p:extLst>
      <p:ext uri="{BB962C8B-B14F-4D97-AF65-F5344CB8AC3E}">
        <p14:creationId xmlns:p14="http://schemas.microsoft.com/office/powerpoint/2010/main" val="197073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111624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Here are some of the ways you might hear </a:t>
            </a:r>
            <a:r>
              <a:rPr lang="en-US" b="1" dirty="0">
                <a:solidFill>
                  <a:srgbClr val="0432FF"/>
                </a:solidFill>
              </a:rPr>
              <a:t>literal</a:t>
            </a:r>
            <a:r>
              <a:rPr lang="en-US" dirty="0"/>
              <a:t>:</a:t>
            </a:r>
            <a:br>
              <a:rPr lang="en-US" b="1" i="1" dirty="0">
                <a:solidFill>
                  <a:srgbClr val="B50B1B"/>
                </a:solidFill>
              </a:rPr>
            </a:br>
            <a:endParaRPr lang="en-US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2196935"/>
            <a:ext cx="8042276" cy="3746667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LITERAL</a:t>
            </a:r>
          </a:p>
          <a:p>
            <a:pPr marL="0" indent="0" algn="ctr">
              <a:buNone/>
            </a:pPr>
            <a:r>
              <a:rPr lang="en-US" dirty="0"/>
              <a:t>Literal truth </a:t>
            </a:r>
          </a:p>
          <a:p>
            <a:pPr marL="0" indent="0" algn="ctr">
              <a:buNone/>
            </a:pPr>
            <a:r>
              <a:rPr lang="en-US" dirty="0"/>
              <a:t>Literal meaning</a:t>
            </a:r>
          </a:p>
          <a:p>
            <a:pPr marL="0" indent="0" algn="ctr">
              <a:buNone/>
            </a:pPr>
            <a:r>
              <a:rPr lang="en-US" dirty="0"/>
              <a:t>Literal description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5240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this down: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The </a:t>
            </a:r>
            <a:r>
              <a:rPr lang="en-US" sz="4800" b="1" dirty="0"/>
              <a:t>literal</a:t>
            </a:r>
            <a:r>
              <a:rPr lang="en-US" sz="4800" dirty="0"/>
              <a:t> sense of a word or phrase is its most basic sense, with no hidden meanings.  You can point to it. 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400" y="230188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71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We got there at the same time.  We </a:t>
            </a:r>
            <a:r>
              <a:rPr lang="en-US" sz="3600" b="1" dirty="0"/>
              <a:t>literally</a:t>
            </a:r>
            <a:r>
              <a:rPr lang="en-US" sz="3600" dirty="0"/>
              <a:t> bumped into each other.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3756" y="3107906"/>
            <a:ext cx="4554624" cy="2732774"/>
          </a:xfrm>
          <a:prstGeom prst="rect">
            <a:avLst/>
          </a:prstGeom>
        </p:spPr>
      </p:pic>
      <p:pic>
        <p:nvPicPr>
          <p:cNvPr id="5" name="Picture 4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9314" y="21764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3156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681" y="740682"/>
            <a:ext cx="11115304" cy="1325563"/>
          </a:xfrm>
        </p:spPr>
        <p:txBody>
          <a:bodyPr>
            <a:normAutofit/>
          </a:bodyPr>
          <a:lstStyle/>
          <a:p>
            <a:r>
              <a:rPr lang="en-US" sz="3600" dirty="0"/>
              <a:t>Here are some of the ways you might hear </a:t>
            </a:r>
            <a:r>
              <a:rPr lang="en-US" sz="3600" b="1" dirty="0">
                <a:solidFill>
                  <a:srgbClr val="0432FF"/>
                </a:solidFill>
              </a:rPr>
              <a:t>inferential</a:t>
            </a:r>
            <a:r>
              <a:rPr lang="en-US" sz="3600" dirty="0"/>
              <a:t>:</a:t>
            </a:r>
            <a:br>
              <a:rPr lang="en-US" sz="3600" b="1" i="1" dirty="0">
                <a:solidFill>
                  <a:srgbClr val="B50B1B"/>
                </a:solidFill>
              </a:rPr>
            </a:br>
            <a:endParaRPr lang="en-US" sz="3600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2196935"/>
            <a:ext cx="8042276" cy="3746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INFERENTIAL/INFERENCE</a:t>
            </a:r>
          </a:p>
          <a:p>
            <a:pPr marL="0" indent="0" algn="ctr">
              <a:buNone/>
            </a:pPr>
            <a:r>
              <a:rPr lang="en-US" dirty="0"/>
              <a:t>Drawing an inference</a:t>
            </a:r>
          </a:p>
          <a:p>
            <a:pPr marL="0" indent="0" algn="ctr">
              <a:buNone/>
            </a:pPr>
            <a:r>
              <a:rPr lang="en-US" dirty="0"/>
              <a:t>Logical inference </a:t>
            </a:r>
          </a:p>
          <a:p>
            <a:pPr marL="0" indent="0" algn="ctr">
              <a:buNone/>
            </a:pPr>
            <a:r>
              <a:rPr lang="en-US" dirty="0"/>
              <a:t>Possible inference </a:t>
            </a:r>
          </a:p>
          <a:p>
            <a:pPr marL="0" indent="0" algn="ctr">
              <a:buNone/>
            </a:pPr>
            <a:r>
              <a:rPr lang="en-US" dirty="0"/>
              <a:t>Clear inference </a:t>
            </a:r>
          </a:p>
          <a:p>
            <a:pPr marL="0" indent="0" algn="ctr">
              <a:buNone/>
            </a:pPr>
            <a:r>
              <a:rPr lang="en-US" dirty="0"/>
              <a:t>Make an inference </a:t>
            </a:r>
          </a:p>
          <a:p>
            <a:pPr marL="0" indent="0" algn="ctr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296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Inference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070275" cy="430923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Write this down: Something that you think is true, based on information that you have, or </a:t>
            </a:r>
            <a:r>
              <a:rPr lang="en-US" i="1" dirty="0"/>
              <a:t>evidence</a:t>
            </a:r>
            <a:r>
              <a:rPr lang="en-US" dirty="0"/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5842000" y="2727180"/>
            <a:ext cx="5511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/>
          </a:p>
          <a:p>
            <a:r>
              <a:rPr lang="en-US" sz="2400" b="1" dirty="0"/>
              <a:t>Example:  </a:t>
            </a:r>
            <a:r>
              <a:rPr lang="en-US" sz="2400" dirty="0"/>
              <a:t>Based on the fact that you make good grades I might make an inference that you are on time to your classes. </a:t>
            </a:r>
          </a:p>
          <a:p>
            <a:endParaRPr lang="en-US" sz="2400" dirty="0"/>
          </a:p>
          <a:p>
            <a:r>
              <a:rPr lang="en-US" sz="2400" dirty="0"/>
              <a:t>What other inferences could you make about someone who makes good grades? </a:t>
            </a:r>
          </a:p>
          <a:p>
            <a:r>
              <a:rPr lang="en-US" sz="2400" dirty="0"/>
              <a:t>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832" y="3400278"/>
            <a:ext cx="3862990" cy="2568888"/>
          </a:xfrm>
          <a:prstGeom prst="rect">
            <a:avLst/>
          </a:prstGeom>
        </p:spPr>
      </p:pic>
      <p:pic>
        <p:nvPicPr>
          <p:cNvPr id="7" name="Picture 6" descr="../PastedGraphic-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085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81" y="296581"/>
            <a:ext cx="7770813" cy="1461927"/>
          </a:xfrm>
        </p:spPr>
        <p:txBody>
          <a:bodyPr>
            <a:normAutofit fontScale="90000"/>
          </a:bodyPr>
          <a:lstStyle/>
          <a:p>
            <a:br>
              <a:rPr lang="en-US" sz="4000" b="1" i="1" dirty="0"/>
            </a:br>
            <a:r>
              <a:rPr lang="en-US" sz="4000" b="1" i="1" dirty="0"/>
              <a:t> Write this down in your notes: </a:t>
            </a:r>
            <a:br>
              <a:rPr lang="en-US" sz="4000" b="1" i="1" dirty="0"/>
            </a:br>
            <a:endParaRPr lang="en-US" sz="4000" b="1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035" y="1758508"/>
            <a:ext cx="10036467" cy="47736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Your job is to ask two types of questions:</a:t>
            </a:r>
          </a:p>
          <a:p>
            <a:pPr marL="0" indent="0">
              <a:buNone/>
            </a:pPr>
            <a:endParaRPr lang="en-US" sz="1400" dirty="0"/>
          </a:p>
          <a:p>
            <a:pPr marL="514350" indent="-514350">
              <a:buAutoNum type="arabicPeriod"/>
            </a:pPr>
            <a:r>
              <a:rPr lang="en-US" sz="2400" dirty="0"/>
              <a:t>The first question is </a:t>
            </a:r>
            <a:r>
              <a:rPr lang="en-US" sz="2400" b="1" dirty="0"/>
              <a:t>Literal</a:t>
            </a:r>
            <a:r>
              <a:rPr lang="en-US" sz="2400" dirty="0"/>
              <a:t>.  This question </a:t>
            </a:r>
            <a:r>
              <a:rPr lang="en-US" sz="2400" i="1" dirty="0"/>
              <a:t>might</a:t>
            </a:r>
            <a:r>
              <a:rPr lang="en-US" sz="2400" dirty="0"/>
              <a:t> start with </a:t>
            </a:r>
            <a:r>
              <a:rPr lang="en-US" sz="2400" b="1" i="1" dirty="0"/>
              <a:t>who, what, when, where</a:t>
            </a:r>
            <a:r>
              <a:rPr lang="en-US" sz="2400" dirty="0"/>
              <a:t>, and you can usually point to the answer (“right there in the book”).</a:t>
            </a:r>
          </a:p>
          <a:p>
            <a:pPr marL="514350" indent="-514350">
              <a:buAutoNum type="arabicPeriod" startAt="2"/>
            </a:pPr>
            <a:r>
              <a:rPr lang="en-US" sz="2400" dirty="0"/>
              <a:t>The second one is </a:t>
            </a:r>
            <a:r>
              <a:rPr lang="en-US" sz="2400" b="1" dirty="0"/>
              <a:t>Inferential.</a:t>
            </a:r>
            <a:r>
              <a:rPr lang="en-US" sz="2400" dirty="0"/>
              <a:t>  This question might start with </a:t>
            </a:r>
            <a:r>
              <a:rPr lang="en-US" sz="2400" b="1" i="1" dirty="0"/>
              <a:t>why, could, would, should</a:t>
            </a:r>
            <a:r>
              <a:rPr lang="en-US" sz="2400" dirty="0"/>
              <a:t>, and the answer might be in your mind or you might not know the answer.  (”in your head”).</a:t>
            </a:r>
          </a:p>
          <a:p>
            <a:pPr marL="514350" indent="-514350">
              <a:buAutoNum type="arabicPeriod" startAt="2"/>
            </a:pPr>
            <a:endParaRPr lang="en-US" sz="2000" dirty="0"/>
          </a:p>
          <a:p>
            <a:pPr marL="514350" indent="-514350">
              <a:buAutoNum type="arabicPeriod" startAt="2"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514350" indent="-514350">
              <a:buAutoNum type="arabicPeriod" startAt="2"/>
            </a:pPr>
            <a:endParaRPr lang="en-US" sz="2000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1546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146" y="465424"/>
            <a:ext cx="8042276" cy="844265"/>
          </a:xfrm>
        </p:spPr>
        <p:txBody>
          <a:bodyPr>
            <a:normAutofit/>
          </a:bodyPr>
          <a:lstStyle/>
          <a:p>
            <a:r>
              <a:rPr lang="en-US"/>
              <a:t>Examples: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60080" y="1514409"/>
            <a:ext cx="2536505" cy="3777187"/>
          </a:xfrm>
        </p:spPr>
      </p:pic>
      <p:sp>
        <p:nvSpPr>
          <p:cNvPr id="5" name="TextBox 4"/>
          <p:cNvSpPr txBox="1"/>
          <p:nvPr/>
        </p:nvSpPr>
        <p:spPr>
          <a:xfrm>
            <a:off x="628225" y="1514409"/>
            <a:ext cx="3546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2400" dirty="0"/>
              <a:t>What is in the wagon?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8600" y="2146298"/>
            <a:ext cx="3698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432FF"/>
                </a:solidFill>
              </a:rPr>
              <a:t>Literal- I can point to the answer.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0290" y="2770644"/>
            <a:ext cx="7059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2. Do you think he enjoys riding in a tiny wagon?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40412" y="3391639"/>
            <a:ext cx="5867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432FF"/>
                </a:solidFill>
              </a:rPr>
              <a:t>Inferential– we would have to make an educated guess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225" y="4013473"/>
            <a:ext cx="3793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3.  What color is the wagon?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29381" y="4572913"/>
            <a:ext cx="276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432FF"/>
                </a:solidFill>
              </a:rPr>
              <a:t>Literal we can point to it.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225" y="5240923"/>
            <a:ext cx="5406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4.  Is this meme funny?  Why or why not?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29382" y="5970488"/>
            <a:ext cx="6335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432FF"/>
                </a:solidFill>
              </a:rPr>
              <a:t>Inferential- we would have to give an opinion with evidence</a:t>
            </a:r>
          </a:p>
        </p:txBody>
      </p:sp>
      <p:pic>
        <p:nvPicPr>
          <p:cNvPr id="13" name="Picture 12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001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431" y="204725"/>
            <a:ext cx="10515600" cy="1325563"/>
          </a:xfrm>
        </p:spPr>
        <p:txBody>
          <a:bodyPr/>
          <a:lstStyle/>
          <a:p>
            <a:r>
              <a:rPr lang="en-US" dirty="0"/>
              <a:t>Let’s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5354420"/>
            <a:ext cx="8042276" cy="15035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That is literal because __________________.</a:t>
            </a:r>
          </a:p>
          <a:p>
            <a:pPr marL="0" indent="0" algn="ctr">
              <a:buNone/>
            </a:pPr>
            <a:r>
              <a:rPr lang="en-US" dirty="0"/>
              <a:t>That is inferential because ___________________.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688" y="1530288"/>
            <a:ext cx="4524320" cy="3010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431" y="1678431"/>
            <a:ext cx="820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Literal or Inferential?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431" y="2780088"/>
            <a:ext cx="62116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1) She is shy. </a:t>
            </a:r>
          </a:p>
          <a:p>
            <a:endParaRPr lang="en-US" sz="2800" dirty="0"/>
          </a:p>
          <a:p>
            <a:r>
              <a:rPr lang="en-US" sz="2800" dirty="0"/>
              <a:t>2) Her hands are covering her face. </a:t>
            </a:r>
          </a:p>
        </p:txBody>
      </p:sp>
      <p:pic>
        <p:nvPicPr>
          <p:cNvPr id="8" name="Picture 7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89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588</Words>
  <Application>Microsoft Office PowerPoint</Application>
  <PresentationFormat>Widescreen</PresentationFormat>
  <Paragraphs>78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There are two kinds of questions we’ll be practicing.  Literal &amp; Inferential  How many of you know what these are? Don’t tell us – just let us know using your fingers </vt:lpstr>
      <vt:lpstr>Here are some of the ways you might hear literal: </vt:lpstr>
      <vt:lpstr>Write this down:</vt:lpstr>
      <vt:lpstr>Example</vt:lpstr>
      <vt:lpstr>Here are some of the ways you might hear inferential: </vt:lpstr>
      <vt:lpstr>Inference</vt:lpstr>
      <vt:lpstr>  Write this down in your notes:  </vt:lpstr>
      <vt:lpstr>Examples:</vt:lpstr>
      <vt:lpstr>Let’s Practice</vt:lpstr>
      <vt:lpstr>Literal or Inferential?</vt:lpstr>
      <vt:lpstr>Literal or Inferential</vt:lpstr>
      <vt:lpstr>Let’s Practice!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18</cp:revision>
  <dcterms:created xsi:type="dcterms:W3CDTF">2018-07-29T14:28:22Z</dcterms:created>
  <dcterms:modified xsi:type="dcterms:W3CDTF">2018-07-30T23:02:19Z</dcterms:modified>
</cp:coreProperties>
</file>